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6" r:id="rId4"/>
  </p:sldMasterIdLst>
  <p:notesMasterIdLst>
    <p:notesMasterId r:id="rId37"/>
  </p:notesMasterIdLst>
  <p:sldIdLst>
    <p:sldId id="258"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2" r:id="rId30"/>
    <p:sldId id="267" r:id="rId31"/>
    <p:sldId id="364" r:id="rId32"/>
    <p:sldId id="363" r:id="rId33"/>
    <p:sldId id="365" r:id="rId34"/>
    <p:sldId id="366" r:id="rId35"/>
    <p:sldId id="36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560"/>
    <a:srgbClr val="92D050"/>
    <a:srgbClr val="C2A204"/>
    <a:srgbClr val="E87D1E"/>
    <a:srgbClr val="8A2529"/>
    <a:srgbClr val="104F75"/>
    <a:srgbClr val="232D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79C17D-66C7-4BC2-92EA-CA000776B026}" v="68" dt="2019-08-28T15:57:21.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Morales" userId="S::stephen.morales@isbl.org.uk::66133052-4d46-4cf0-bf98-e74dd0d32810" providerId="AD" clId="Web-{40A76F45-45FC-4211-9C5F-3FAC3992F26B}"/>
    <pc:docChg chg="modSld">
      <pc:chgData name="Stephen Morales" userId="S::stephen.morales@isbl.org.uk::66133052-4d46-4cf0-bf98-e74dd0d32810" providerId="AD" clId="Web-{40A76F45-45FC-4211-9C5F-3FAC3992F26B}" dt="2019-08-29T12:07:55.326" v="0" actId="20577"/>
      <pc:docMkLst>
        <pc:docMk/>
      </pc:docMkLst>
      <pc:sldChg chg="modSp">
        <pc:chgData name="Stephen Morales" userId="S::stephen.morales@isbl.org.uk::66133052-4d46-4cf0-bf98-e74dd0d32810" providerId="AD" clId="Web-{40A76F45-45FC-4211-9C5F-3FAC3992F26B}" dt="2019-08-29T12:07:55.326" v="0" actId="20577"/>
        <pc:sldMkLst>
          <pc:docMk/>
          <pc:sldMk cId="3112151095" sldId="344"/>
        </pc:sldMkLst>
        <pc:spChg chg="mod">
          <ac:chgData name="Stephen Morales" userId="S::stephen.morales@isbl.org.uk::66133052-4d46-4cf0-bf98-e74dd0d32810" providerId="AD" clId="Web-{40A76F45-45FC-4211-9C5F-3FAC3992F26B}" dt="2019-08-29T12:07:55.326" v="0" actId="20577"/>
          <ac:spMkLst>
            <pc:docMk/>
            <pc:sldMk cId="3112151095" sldId="344"/>
            <ac:spMk id="3" creationId="{1C58E1DD-9A3E-4F64-925E-1AC04ED2E6D8}"/>
          </ac:spMkLst>
        </pc:spChg>
      </pc:sldChg>
    </pc:docChg>
  </pc:docChgLst>
  <pc:docChgLst>
    <pc:chgData name="Liam Walker" userId="4f983d3f-2695-4415-b687-df4cfc387bd0" providerId="ADAL" clId="{4279C17D-66C7-4BC2-92EA-CA000776B026}"/>
    <pc:docChg chg="custSel addSld modSld sldOrd">
      <pc:chgData name="Liam Walker" userId="4f983d3f-2695-4415-b687-df4cfc387bd0" providerId="ADAL" clId="{4279C17D-66C7-4BC2-92EA-CA000776B026}" dt="2019-08-28T15:57:21.402" v="66" actId="20577"/>
      <pc:docMkLst>
        <pc:docMk/>
      </pc:docMkLst>
      <pc:sldChg chg="modSp">
        <pc:chgData name="Liam Walker" userId="4f983d3f-2695-4415-b687-df4cfc387bd0" providerId="ADAL" clId="{4279C17D-66C7-4BC2-92EA-CA000776B026}" dt="2019-08-28T15:55:42.351" v="56" actId="20577"/>
        <pc:sldMkLst>
          <pc:docMk/>
          <pc:sldMk cId="2341599005" sldId="304"/>
        </pc:sldMkLst>
        <pc:spChg chg="mod">
          <ac:chgData name="Liam Walker" userId="4f983d3f-2695-4415-b687-df4cfc387bd0" providerId="ADAL" clId="{4279C17D-66C7-4BC2-92EA-CA000776B026}" dt="2019-08-28T15:55:42.351" v="56" actId="20577"/>
          <ac:spMkLst>
            <pc:docMk/>
            <pc:sldMk cId="2341599005" sldId="304"/>
            <ac:spMk id="11" creationId="{57E018C2-3871-41AC-8541-5C0F5740BBF6}"/>
          </ac:spMkLst>
        </pc:spChg>
      </pc:sldChg>
      <pc:sldChg chg="modSp">
        <pc:chgData name="Liam Walker" userId="4f983d3f-2695-4415-b687-df4cfc387bd0" providerId="ADAL" clId="{4279C17D-66C7-4BC2-92EA-CA000776B026}" dt="2019-08-28T15:54:59.317" v="35" actId="20577"/>
        <pc:sldMkLst>
          <pc:docMk/>
          <pc:sldMk cId="623821754" sldId="314"/>
        </pc:sldMkLst>
        <pc:spChg chg="mod">
          <ac:chgData name="Liam Walker" userId="4f983d3f-2695-4415-b687-df4cfc387bd0" providerId="ADAL" clId="{4279C17D-66C7-4BC2-92EA-CA000776B026}" dt="2019-08-28T15:54:59.317" v="35" actId="20577"/>
          <ac:spMkLst>
            <pc:docMk/>
            <pc:sldMk cId="623821754" sldId="314"/>
            <ac:spMk id="2" creationId="{FE6C8CA3-CF5A-4C01-8041-83AE054B31E3}"/>
          </ac:spMkLst>
        </pc:spChg>
      </pc:sldChg>
      <pc:sldChg chg="modSp">
        <pc:chgData name="Liam Walker" userId="4f983d3f-2695-4415-b687-df4cfc387bd0" providerId="ADAL" clId="{4279C17D-66C7-4BC2-92EA-CA000776B026}" dt="2019-08-28T15:55:07.039" v="41" actId="20577"/>
        <pc:sldMkLst>
          <pc:docMk/>
          <pc:sldMk cId="1915035720" sldId="315"/>
        </pc:sldMkLst>
        <pc:spChg chg="mod">
          <ac:chgData name="Liam Walker" userId="4f983d3f-2695-4415-b687-df4cfc387bd0" providerId="ADAL" clId="{4279C17D-66C7-4BC2-92EA-CA000776B026}" dt="2019-08-28T15:55:07.039" v="41" actId="20577"/>
          <ac:spMkLst>
            <pc:docMk/>
            <pc:sldMk cId="1915035720" sldId="315"/>
            <ac:spMk id="2" creationId="{FE6C8CA3-CF5A-4C01-8041-83AE054B31E3}"/>
          </ac:spMkLst>
        </pc:spChg>
      </pc:sldChg>
      <pc:sldChg chg="modSp">
        <pc:chgData name="Liam Walker" userId="4f983d3f-2695-4415-b687-df4cfc387bd0" providerId="ADAL" clId="{4279C17D-66C7-4BC2-92EA-CA000776B026}" dt="2019-08-28T15:55:11.454" v="42"/>
        <pc:sldMkLst>
          <pc:docMk/>
          <pc:sldMk cId="1672600944" sldId="316"/>
        </pc:sldMkLst>
        <pc:spChg chg="mod">
          <ac:chgData name="Liam Walker" userId="4f983d3f-2695-4415-b687-df4cfc387bd0" providerId="ADAL" clId="{4279C17D-66C7-4BC2-92EA-CA000776B026}" dt="2019-08-28T15:55:11.454" v="42"/>
          <ac:spMkLst>
            <pc:docMk/>
            <pc:sldMk cId="1672600944" sldId="316"/>
            <ac:spMk id="2" creationId="{FE6C8CA3-CF5A-4C01-8041-83AE054B31E3}"/>
          </ac:spMkLst>
        </pc:spChg>
      </pc:sldChg>
      <pc:sldChg chg="modSp">
        <pc:chgData name="Liam Walker" userId="4f983d3f-2695-4415-b687-df4cfc387bd0" providerId="ADAL" clId="{4279C17D-66C7-4BC2-92EA-CA000776B026}" dt="2019-08-28T15:55:15.059" v="43"/>
        <pc:sldMkLst>
          <pc:docMk/>
          <pc:sldMk cId="779734819" sldId="317"/>
        </pc:sldMkLst>
        <pc:spChg chg="mod">
          <ac:chgData name="Liam Walker" userId="4f983d3f-2695-4415-b687-df4cfc387bd0" providerId="ADAL" clId="{4279C17D-66C7-4BC2-92EA-CA000776B026}" dt="2019-08-28T15:55:15.059" v="43"/>
          <ac:spMkLst>
            <pc:docMk/>
            <pc:sldMk cId="779734819" sldId="317"/>
            <ac:spMk id="2" creationId="{FE6C8CA3-CF5A-4C01-8041-83AE054B31E3}"/>
          </ac:spMkLst>
        </pc:spChg>
      </pc:sldChg>
      <pc:sldChg chg="ord">
        <pc:chgData name="Liam Walker" userId="4f983d3f-2695-4415-b687-df4cfc387bd0" providerId="ADAL" clId="{4279C17D-66C7-4BC2-92EA-CA000776B026}" dt="2019-08-28T15:56:29.096" v="57"/>
        <pc:sldMkLst>
          <pc:docMk/>
          <pc:sldMk cId="2800426147" sldId="321"/>
        </pc:sldMkLst>
      </pc:sldChg>
      <pc:sldChg chg="ord">
        <pc:chgData name="Liam Walker" userId="4f983d3f-2695-4415-b687-df4cfc387bd0" providerId="ADAL" clId="{4279C17D-66C7-4BC2-92EA-CA000776B026}" dt="2019-08-28T15:56:29.096" v="57"/>
        <pc:sldMkLst>
          <pc:docMk/>
          <pc:sldMk cId="4243945016" sldId="322"/>
        </pc:sldMkLst>
      </pc:sldChg>
      <pc:sldChg chg="ord">
        <pc:chgData name="Liam Walker" userId="4f983d3f-2695-4415-b687-df4cfc387bd0" providerId="ADAL" clId="{4279C17D-66C7-4BC2-92EA-CA000776B026}" dt="2019-08-28T15:56:29.096" v="57"/>
        <pc:sldMkLst>
          <pc:docMk/>
          <pc:sldMk cId="1320247378" sldId="323"/>
        </pc:sldMkLst>
      </pc:sldChg>
      <pc:sldChg chg="modSp">
        <pc:chgData name="Liam Walker" userId="4f983d3f-2695-4415-b687-df4cfc387bd0" providerId="ADAL" clId="{4279C17D-66C7-4BC2-92EA-CA000776B026}" dt="2019-08-28T15:57:21.402" v="66" actId="20577"/>
        <pc:sldMkLst>
          <pc:docMk/>
          <pc:sldMk cId="3096249569" sldId="324"/>
        </pc:sldMkLst>
        <pc:spChg chg="mod">
          <ac:chgData name="Liam Walker" userId="4f983d3f-2695-4415-b687-df4cfc387bd0" providerId="ADAL" clId="{4279C17D-66C7-4BC2-92EA-CA000776B026}" dt="2019-08-28T15:57:21.402" v="66" actId="20577"/>
          <ac:spMkLst>
            <pc:docMk/>
            <pc:sldMk cId="3096249569" sldId="324"/>
            <ac:spMk id="3" creationId="{43A3E193-2FFF-4146-AA0C-88DD358851DC}"/>
          </ac:spMkLst>
        </pc:spChg>
      </pc:sldChg>
      <pc:sldChg chg="addSp delSp modSp add">
        <pc:chgData name="Liam Walker" userId="4f983d3f-2695-4415-b687-df4cfc387bd0" providerId="ADAL" clId="{4279C17D-66C7-4BC2-92EA-CA000776B026}" dt="2019-08-28T15:54:41.970" v="29" actId="1076"/>
        <pc:sldMkLst>
          <pc:docMk/>
          <pc:sldMk cId="115370604" sldId="336"/>
        </pc:sldMkLst>
        <pc:spChg chg="mod">
          <ac:chgData name="Liam Walker" userId="4f983d3f-2695-4415-b687-df4cfc387bd0" providerId="ADAL" clId="{4279C17D-66C7-4BC2-92EA-CA000776B026}" dt="2019-08-28T15:53:19.814" v="22" actId="20577"/>
          <ac:spMkLst>
            <pc:docMk/>
            <pc:sldMk cId="115370604" sldId="336"/>
            <ac:spMk id="2" creationId="{9614AD59-A02C-499C-A7B0-D181D5D70E47}"/>
          </ac:spMkLst>
        </pc:spChg>
        <pc:spChg chg="del">
          <ac:chgData name="Liam Walker" userId="4f983d3f-2695-4415-b687-df4cfc387bd0" providerId="ADAL" clId="{4279C17D-66C7-4BC2-92EA-CA000776B026}" dt="2019-08-28T15:53:27.127" v="23" actId="478"/>
          <ac:spMkLst>
            <pc:docMk/>
            <pc:sldMk cId="115370604" sldId="336"/>
            <ac:spMk id="3" creationId="{E4F2A591-34F4-421A-A37F-6AA95ACB1711}"/>
          </ac:spMkLst>
        </pc:spChg>
        <pc:spChg chg="add mod">
          <ac:chgData name="Liam Walker" userId="4f983d3f-2695-4415-b687-df4cfc387bd0" providerId="ADAL" clId="{4279C17D-66C7-4BC2-92EA-CA000776B026}" dt="2019-08-28T15:54:41.970" v="29" actId="1076"/>
          <ac:spMkLst>
            <pc:docMk/>
            <pc:sldMk cId="115370604" sldId="336"/>
            <ac:spMk id="5" creationId="{493F1252-E7FF-4D1A-B3F2-D55FBD50CCFD}"/>
          </ac:spMkLst>
        </pc:spChg>
        <pc:picChg chg="add mod">
          <ac:chgData name="Liam Walker" userId="4f983d3f-2695-4415-b687-df4cfc387bd0" providerId="ADAL" clId="{4279C17D-66C7-4BC2-92EA-CA000776B026}" dt="2019-08-28T15:53:44.160" v="25" actId="1076"/>
          <ac:picMkLst>
            <pc:docMk/>
            <pc:sldMk cId="115370604" sldId="336"/>
            <ac:picMk id="4" creationId="{AD86A27A-0CB7-478A-8069-FB184AD9DAE6}"/>
          </ac:picMkLst>
        </pc:picChg>
      </pc:sldChg>
    </pc:docChg>
  </pc:docChgLst>
  <pc:docChgLst>
    <pc:chgData name="Liam Walker" userId="4f983d3f-2695-4415-b687-df4cfc387bd0" providerId="ADAL" clId="{4D92187A-AA11-4426-9AE6-D0DABAE8FC84}"/>
    <pc:docChg chg="custSel modSld">
      <pc:chgData name="Liam Walker" userId="4f983d3f-2695-4415-b687-df4cfc387bd0" providerId="ADAL" clId="{4D92187A-AA11-4426-9AE6-D0DABAE8FC84}" dt="2019-08-28T13:42:01.785" v="0" actId="207"/>
      <pc:docMkLst>
        <pc:docMk/>
      </pc:docMkLst>
      <pc:sldChg chg="modSp">
        <pc:chgData name="Liam Walker" userId="4f983d3f-2695-4415-b687-df4cfc387bd0" providerId="ADAL" clId="{4D92187A-AA11-4426-9AE6-D0DABAE8FC84}" dt="2019-08-28T13:42:01.785" v="0" actId="207"/>
        <pc:sldMkLst>
          <pc:docMk/>
          <pc:sldMk cId="2742759581" sldId="312"/>
        </pc:sldMkLst>
        <pc:graphicFrameChg chg="modGraphic">
          <ac:chgData name="Liam Walker" userId="4f983d3f-2695-4415-b687-df4cfc387bd0" providerId="ADAL" clId="{4D92187A-AA11-4426-9AE6-D0DABAE8FC84}" dt="2019-08-28T13:42:01.785" v="0" actId="207"/>
          <ac:graphicFrameMkLst>
            <pc:docMk/>
            <pc:sldMk cId="2742759581" sldId="312"/>
            <ac:graphicFrameMk id="4" creationId="{32FB384B-7757-41AE-B921-B07387B28A6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A3E8D1-3653-43AD-B4BA-E0D25A75F585}"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GB"/>
        </a:p>
      </dgm:t>
    </dgm:pt>
    <dgm:pt modelId="{D3608872-9187-4A7C-9A5E-DC2DCB90A23F}">
      <dgm:prSet phldrT="[Text]" custT="1"/>
      <dgm:spPr>
        <a:solidFill>
          <a:srgbClr val="455560"/>
        </a:solidFill>
      </dgm:spPr>
      <dgm:t>
        <a:bodyPr/>
        <a:lstStyle/>
        <a:p>
          <a:r>
            <a:rPr lang="en-GB" sz="1600" b="1" dirty="0">
              <a:latin typeface="Leelawadee" panose="020B0502040204020203" pitchFamily="34" charset="-34"/>
              <a:cs typeface="Leelawadee" panose="020B0502040204020203" pitchFamily="34" charset="-34"/>
            </a:rPr>
            <a:t>Pedagogy</a:t>
          </a:r>
        </a:p>
      </dgm:t>
    </dgm:pt>
    <dgm:pt modelId="{8F28F59A-2B31-4456-9C2F-327F98DBA218}" type="parTrans" cxnId="{14D3C389-C6E3-41A0-8B9C-69BAB68ACB16}">
      <dgm:prSet/>
      <dgm:spPr/>
      <dgm:t>
        <a:bodyPr/>
        <a:lstStyle/>
        <a:p>
          <a:endParaRPr lang="en-GB"/>
        </a:p>
      </dgm:t>
    </dgm:pt>
    <dgm:pt modelId="{4108F257-F627-43C7-9D6B-B4DEF5532C89}" type="sibTrans" cxnId="{14D3C389-C6E3-41A0-8B9C-69BAB68ACB16}">
      <dgm:prSet/>
      <dgm:spPr/>
      <dgm:t>
        <a:bodyPr/>
        <a:lstStyle/>
        <a:p>
          <a:endParaRPr lang="en-GB"/>
        </a:p>
      </dgm:t>
    </dgm:pt>
    <dgm:pt modelId="{688746C5-9513-424B-89C2-EDEC437B5906}">
      <dgm:prSet phldrT="[Text]" custT="1"/>
      <dgm:spPr>
        <a:solidFill>
          <a:srgbClr val="455560"/>
        </a:solidFill>
      </dgm:spPr>
      <dgm:t>
        <a:bodyPr/>
        <a:lstStyle/>
        <a:p>
          <a:r>
            <a:rPr lang="en-GB" sz="1600" b="1" dirty="0">
              <a:latin typeface="Leelawadee" panose="020B0502040204020203" pitchFamily="34" charset="-34"/>
              <a:cs typeface="Leelawadee" panose="020B0502040204020203" pitchFamily="34" charset="-34"/>
            </a:rPr>
            <a:t>Business</a:t>
          </a:r>
        </a:p>
      </dgm:t>
    </dgm:pt>
    <dgm:pt modelId="{60CC46F6-3B04-4120-980D-1BA518035DDF}" type="parTrans" cxnId="{87B66B84-71A7-4409-BE2E-50937000A52F}">
      <dgm:prSet/>
      <dgm:spPr/>
      <dgm:t>
        <a:bodyPr/>
        <a:lstStyle/>
        <a:p>
          <a:endParaRPr lang="en-GB"/>
        </a:p>
      </dgm:t>
    </dgm:pt>
    <dgm:pt modelId="{A3046F97-5034-4294-A09E-591390278B2A}" type="sibTrans" cxnId="{87B66B84-71A7-4409-BE2E-50937000A52F}">
      <dgm:prSet/>
      <dgm:spPr/>
      <dgm:t>
        <a:bodyPr/>
        <a:lstStyle/>
        <a:p>
          <a:endParaRPr lang="en-GB"/>
        </a:p>
      </dgm:t>
    </dgm:pt>
    <dgm:pt modelId="{E2D6BC1F-B838-43E2-AF63-3429E30519CD}">
      <dgm:prSet phldrT="[Text]" custT="1"/>
      <dgm:spPr>
        <a:solidFill>
          <a:srgbClr val="455560"/>
        </a:solidFill>
      </dgm:spPr>
      <dgm:t>
        <a:bodyPr/>
        <a:lstStyle/>
        <a:p>
          <a:r>
            <a:rPr lang="en-GB" sz="1600" b="1" dirty="0">
              <a:latin typeface="Leelawadee" panose="020B0502040204020203" pitchFamily="34" charset="-34"/>
              <a:cs typeface="Leelawadee" panose="020B0502040204020203" pitchFamily="34" charset="-34"/>
            </a:rPr>
            <a:t>Children</a:t>
          </a:r>
        </a:p>
      </dgm:t>
    </dgm:pt>
    <dgm:pt modelId="{2B59B2EA-D0E9-4682-AAB9-5E105B5F3D4C}" type="parTrans" cxnId="{98AD3540-86FB-4887-85D7-6EA19851638E}">
      <dgm:prSet/>
      <dgm:spPr/>
      <dgm:t>
        <a:bodyPr/>
        <a:lstStyle/>
        <a:p>
          <a:endParaRPr lang="en-GB"/>
        </a:p>
      </dgm:t>
    </dgm:pt>
    <dgm:pt modelId="{40688B31-2282-4222-BC05-2F2CF35B521B}" type="sibTrans" cxnId="{98AD3540-86FB-4887-85D7-6EA19851638E}">
      <dgm:prSet/>
      <dgm:spPr/>
      <dgm:t>
        <a:bodyPr/>
        <a:lstStyle/>
        <a:p>
          <a:endParaRPr lang="en-GB"/>
        </a:p>
      </dgm:t>
    </dgm:pt>
    <dgm:pt modelId="{536C3480-46DC-49B3-9F7F-C9B2E87FCB54}">
      <dgm:prSet phldrT="[Text]" custT="1"/>
      <dgm:spPr>
        <a:solidFill>
          <a:srgbClr val="455560"/>
        </a:solidFill>
      </dgm:spPr>
      <dgm:t>
        <a:bodyPr/>
        <a:lstStyle/>
        <a:p>
          <a:r>
            <a:rPr lang="en-GB" sz="1600" b="1" dirty="0">
              <a:latin typeface="Leelawadee" panose="020B0502040204020203" pitchFamily="34" charset="-34"/>
              <a:cs typeface="Leelawadee" panose="020B0502040204020203" pitchFamily="34" charset="-34"/>
            </a:rPr>
            <a:t>Governance</a:t>
          </a:r>
        </a:p>
      </dgm:t>
    </dgm:pt>
    <dgm:pt modelId="{4F0443F3-9887-4ACF-BDFD-95732400C8D1}" type="parTrans" cxnId="{DBD94561-083A-4213-958E-DFD7C6C68891}">
      <dgm:prSet/>
      <dgm:spPr/>
      <dgm:t>
        <a:bodyPr/>
        <a:lstStyle/>
        <a:p>
          <a:endParaRPr lang="en-GB"/>
        </a:p>
      </dgm:t>
    </dgm:pt>
    <dgm:pt modelId="{EEE860E1-EA9C-40DF-B917-235FC1B44FD2}" type="sibTrans" cxnId="{DBD94561-083A-4213-958E-DFD7C6C68891}">
      <dgm:prSet/>
      <dgm:spPr/>
      <dgm:t>
        <a:bodyPr/>
        <a:lstStyle/>
        <a:p>
          <a:endParaRPr lang="en-GB"/>
        </a:p>
      </dgm:t>
    </dgm:pt>
    <dgm:pt modelId="{A5484246-4751-40C4-A639-56FD986CDFFD}" type="pres">
      <dgm:prSet presAssocID="{84A3E8D1-3653-43AD-B4BA-E0D25A75F585}" presName="compositeShape" presStyleCnt="0">
        <dgm:presLayoutVars>
          <dgm:chMax val="9"/>
          <dgm:dir/>
          <dgm:resizeHandles val="exact"/>
        </dgm:presLayoutVars>
      </dgm:prSet>
      <dgm:spPr/>
      <dgm:t>
        <a:bodyPr/>
        <a:lstStyle/>
        <a:p>
          <a:endParaRPr lang="en-US"/>
        </a:p>
      </dgm:t>
    </dgm:pt>
    <dgm:pt modelId="{6984E1CC-80DE-4E06-AC7C-73B5A0A80A13}" type="pres">
      <dgm:prSet presAssocID="{84A3E8D1-3653-43AD-B4BA-E0D25A75F585}" presName="triangle1" presStyleLbl="node1" presStyleIdx="0" presStyleCnt="4">
        <dgm:presLayoutVars>
          <dgm:bulletEnabled val="1"/>
        </dgm:presLayoutVars>
      </dgm:prSet>
      <dgm:spPr/>
      <dgm:t>
        <a:bodyPr/>
        <a:lstStyle/>
        <a:p>
          <a:endParaRPr lang="en-US"/>
        </a:p>
      </dgm:t>
    </dgm:pt>
    <dgm:pt modelId="{F2A768E5-E4C3-4D53-969B-E7360ACC650C}" type="pres">
      <dgm:prSet presAssocID="{84A3E8D1-3653-43AD-B4BA-E0D25A75F585}" presName="triangle2" presStyleLbl="node1" presStyleIdx="1" presStyleCnt="4">
        <dgm:presLayoutVars>
          <dgm:bulletEnabled val="1"/>
        </dgm:presLayoutVars>
      </dgm:prSet>
      <dgm:spPr/>
      <dgm:t>
        <a:bodyPr/>
        <a:lstStyle/>
        <a:p>
          <a:endParaRPr lang="en-US"/>
        </a:p>
      </dgm:t>
    </dgm:pt>
    <dgm:pt modelId="{A056EC61-78CE-455B-A350-D27343E05F77}" type="pres">
      <dgm:prSet presAssocID="{84A3E8D1-3653-43AD-B4BA-E0D25A75F585}" presName="triangle3" presStyleLbl="node1" presStyleIdx="2" presStyleCnt="4">
        <dgm:presLayoutVars>
          <dgm:bulletEnabled val="1"/>
        </dgm:presLayoutVars>
      </dgm:prSet>
      <dgm:spPr/>
      <dgm:t>
        <a:bodyPr/>
        <a:lstStyle/>
        <a:p>
          <a:endParaRPr lang="en-US"/>
        </a:p>
      </dgm:t>
    </dgm:pt>
    <dgm:pt modelId="{C1628E39-090D-4C76-92A4-A742507B2353}" type="pres">
      <dgm:prSet presAssocID="{84A3E8D1-3653-43AD-B4BA-E0D25A75F585}" presName="triangle4" presStyleLbl="node1" presStyleIdx="3" presStyleCnt="4">
        <dgm:presLayoutVars>
          <dgm:bulletEnabled val="1"/>
        </dgm:presLayoutVars>
      </dgm:prSet>
      <dgm:spPr/>
      <dgm:t>
        <a:bodyPr/>
        <a:lstStyle/>
        <a:p>
          <a:endParaRPr lang="en-US"/>
        </a:p>
      </dgm:t>
    </dgm:pt>
  </dgm:ptLst>
  <dgm:cxnLst>
    <dgm:cxn modelId="{98AD3540-86FB-4887-85D7-6EA19851638E}" srcId="{84A3E8D1-3653-43AD-B4BA-E0D25A75F585}" destId="{E2D6BC1F-B838-43E2-AF63-3429E30519CD}" srcOrd="2" destOrd="0" parTransId="{2B59B2EA-D0E9-4682-AAB9-5E105B5F3D4C}" sibTransId="{40688B31-2282-4222-BC05-2F2CF35B521B}"/>
    <dgm:cxn modelId="{87B66B84-71A7-4409-BE2E-50937000A52F}" srcId="{84A3E8D1-3653-43AD-B4BA-E0D25A75F585}" destId="{688746C5-9513-424B-89C2-EDEC437B5906}" srcOrd="1" destOrd="0" parTransId="{60CC46F6-3B04-4120-980D-1BA518035DDF}" sibTransId="{A3046F97-5034-4294-A09E-591390278B2A}"/>
    <dgm:cxn modelId="{FFA5231E-02D1-4375-999B-20185095B0AC}" type="presOf" srcId="{688746C5-9513-424B-89C2-EDEC437B5906}" destId="{F2A768E5-E4C3-4D53-969B-E7360ACC650C}" srcOrd="0" destOrd="0" presId="urn:microsoft.com/office/officeart/2005/8/layout/pyramid4"/>
    <dgm:cxn modelId="{5938804F-0CC8-48FE-8806-AEA490605EF0}" type="presOf" srcId="{D3608872-9187-4A7C-9A5E-DC2DCB90A23F}" destId="{6984E1CC-80DE-4E06-AC7C-73B5A0A80A13}" srcOrd="0" destOrd="0" presId="urn:microsoft.com/office/officeart/2005/8/layout/pyramid4"/>
    <dgm:cxn modelId="{DBD94561-083A-4213-958E-DFD7C6C68891}" srcId="{84A3E8D1-3653-43AD-B4BA-E0D25A75F585}" destId="{536C3480-46DC-49B3-9F7F-C9B2E87FCB54}" srcOrd="3" destOrd="0" parTransId="{4F0443F3-9887-4ACF-BDFD-95732400C8D1}" sibTransId="{EEE860E1-EA9C-40DF-B917-235FC1B44FD2}"/>
    <dgm:cxn modelId="{6422795E-19B8-4FCA-A1E0-49F3864758C7}" type="presOf" srcId="{E2D6BC1F-B838-43E2-AF63-3429E30519CD}" destId="{A056EC61-78CE-455B-A350-D27343E05F77}" srcOrd="0" destOrd="0" presId="urn:microsoft.com/office/officeart/2005/8/layout/pyramid4"/>
    <dgm:cxn modelId="{9FF8D77E-7656-4433-99F8-36B892CB465C}" type="presOf" srcId="{84A3E8D1-3653-43AD-B4BA-E0D25A75F585}" destId="{A5484246-4751-40C4-A639-56FD986CDFFD}" srcOrd="0" destOrd="0" presId="urn:microsoft.com/office/officeart/2005/8/layout/pyramid4"/>
    <dgm:cxn modelId="{E8C604A6-56CC-45F4-A13A-A76105794548}" type="presOf" srcId="{536C3480-46DC-49B3-9F7F-C9B2E87FCB54}" destId="{C1628E39-090D-4C76-92A4-A742507B2353}" srcOrd="0" destOrd="0" presId="urn:microsoft.com/office/officeart/2005/8/layout/pyramid4"/>
    <dgm:cxn modelId="{14D3C389-C6E3-41A0-8B9C-69BAB68ACB16}" srcId="{84A3E8D1-3653-43AD-B4BA-E0D25A75F585}" destId="{D3608872-9187-4A7C-9A5E-DC2DCB90A23F}" srcOrd="0" destOrd="0" parTransId="{8F28F59A-2B31-4456-9C2F-327F98DBA218}" sibTransId="{4108F257-F627-43C7-9D6B-B4DEF5532C89}"/>
    <dgm:cxn modelId="{A85FAD68-397D-4FB8-8232-B585B1ACF70A}" type="presParOf" srcId="{A5484246-4751-40C4-A639-56FD986CDFFD}" destId="{6984E1CC-80DE-4E06-AC7C-73B5A0A80A13}" srcOrd="0" destOrd="0" presId="urn:microsoft.com/office/officeart/2005/8/layout/pyramid4"/>
    <dgm:cxn modelId="{B5AD8BF1-89A7-478C-ACF0-70F13FA42E03}" type="presParOf" srcId="{A5484246-4751-40C4-A639-56FD986CDFFD}" destId="{F2A768E5-E4C3-4D53-969B-E7360ACC650C}" srcOrd="1" destOrd="0" presId="urn:microsoft.com/office/officeart/2005/8/layout/pyramid4"/>
    <dgm:cxn modelId="{50A64C46-16E5-455F-8BD7-9005F63BF94C}" type="presParOf" srcId="{A5484246-4751-40C4-A639-56FD986CDFFD}" destId="{A056EC61-78CE-455B-A350-D27343E05F77}" srcOrd="2" destOrd="0" presId="urn:microsoft.com/office/officeart/2005/8/layout/pyramid4"/>
    <dgm:cxn modelId="{1267EFBC-124E-407A-976E-EFA9F21FAA9C}" type="presParOf" srcId="{A5484246-4751-40C4-A639-56FD986CDFFD}" destId="{C1628E39-090D-4C76-92A4-A742507B2353}"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4E1CC-80DE-4E06-AC7C-73B5A0A80A13}">
      <dsp:nvSpPr>
        <dsp:cNvPr id="0" name=""/>
        <dsp:cNvSpPr/>
      </dsp:nvSpPr>
      <dsp:spPr>
        <a:xfrm>
          <a:off x="2990692" y="0"/>
          <a:ext cx="2527825" cy="2527825"/>
        </a:xfrm>
        <a:prstGeom prst="triangle">
          <a:avLst/>
        </a:prstGeom>
        <a:solidFill>
          <a:srgbClr val="4555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latin typeface="Leelawadee" panose="020B0502040204020203" pitchFamily="34" charset="-34"/>
              <a:cs typeface="Leelawadee" panose="020B0502040204020203" pitchFamily="34" charset="-34"/>
            </a:rPr>
            <a:t>Pedagogy</a:t>
          </a:r>
        </a:p>
      </dsp:txBody>
      <dsp:txXfrm>
        <a:off x="3622648" y="1263913"/>
        <a:ext cx="1263913" cy="1263912"/>
      </dsp:txXfrm>
    </dsp:sp>
    <dsp:sp modelId="{F2A768E5-E4C3-4D53-969B-E7360ACC650C}">
      <dsp:nvSpPr>
        <dsp:cNvPr id="0" name=""/>
        <dsp:cNvSpPr/>
      </dsp:nvSpPr>
      <dsp:spPr>
        <a:xfrm>
          <a:off x="1726780" y="2527825"/>
          <a:ext cx="2527825" cy="2527825"/>
        </a:xfrm>
        <a:prstGeom prst="triangle">
          <a:avLst/>
        </a:prstGeom>
        <a:solidFill>
          <a:srgbClr val="4555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latin typeface="Leelawadee" panose="020B0502040204020203" pitchFamily="34" charset="-34"/>
              <a:cs typeface="Leelawadee" panose="020B0502040204020203" pitchFamily="34" charset="-34"/>
            </a:rPr>
            <a:t>Business</a:t>
          </a:r>
        </a:p>
      </dsp:txBody>
      <dsp:txXfrm>
        <a:off x="2358736" y="3791738"/>
        <a:ext cx="1263913" cy="1263912"/>
      </dsp:txXfrm>
    </dsp:sp>
    <dsp:sp modelId="{A056EC61-78CE-455B-A350-D27343E05F77}">
      <dsp:nvSpPr>
        <dsp:cNvPr id="0" name=""/>
        <dsp:cNvSpPr/>
      </dsp:nvSpPr>
      <dsp:spPr>
        <a:xfrm rot="10800000">
          <a:off x="2990692" y="2527825"/>
          <a:ext cx="2527825" cy="2527825"/>
        </a:xfrm>
        <a:prstGeom prst="triangle">
          <a:avLst/>
        </a:prstGeom>
        <a:solidFill>
          <a:srgbClr val="4555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latin typeface="Leelawadee" panose="020B0502040204020203" pitchFamily="34" charset="-34"/>
              <a:cs typeface="Leelawadee" panose="020B0502040204020203" pitchFamily="34" charset="-34"/>
            </a:rPr>
            <a:t>Children</a:t>
          </a:r>
        </a:p>
      </dsp:txBody>
      <dsp:txXfrm rot="10800000">
        <a:off x="3622648" y="2527825"/>
        <a:ext cx="1263913" cy="1263912"/>
      </dsp:txXfrm>
    </dsp:sp>
    <dsp:sp modelId="{C1628E39-090D-4C76-92A4-A742507B2353}">
      <dsp:nvSpPr>
        <dsp:cNvPr id="0" name=""/>
        <dsp:cNvSpPr/>
      </dsp:nvSpPr>
      <dsp:spPr>
        <a:xfrm>
          <a:off x="4254605" y="2527825"/>
          <a:ext cx="2527825" cy="2527825"/>
        </a:xfrm>
        <a:prstGeom prst="triangle">
          <a:avLst/>
        </a:prstGeom>
        <a:solidFill>
          <a:srgbClr val="4555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latin typeface="Leelawadee" panose="020B0502040204020203" pitchFamily="34" charset="-34"/>
              <a:cs typeface="Leelawadee" panose="020B0502040204020203" pitchFamily="34" charset="-34"/>
            </a:rPr>
            <a:t>Governance</a:t>
          </a:r>
        </a:p>
      </dsp:txBody>
      <dsp:txXfrm>
        <a:off x="4886561" y="3791738"/>
        <a:ext cx="1263913" cy="1263912"/>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54C8D7-B93E-4D26-82F6-659100F0BDA3}" type="datetimeFigureOut">
              <a:rPr lang="en-GB" smtClean="0"/>
              <a:t>24/09/2019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FC646B-34D9-4857-96B6-4756CAAFD014}" type="slidenum">
              <a:rPr lang="en-GB" smtClean="0"/>
              <a:t>‹#›</a:t>
            </a:fld>
            <a:endParaRPr lang="en-GB"/>
          </a:p>
        </p:txBody>
      </p:sp>
    </p:spTree>
    <p:extLst>
      <p:ext uri="{BB962C8B-B14F-4D97-AF65-F5344CB8AC3E}">
        <p14:creationId xmlns:p14="http://schemas.microsoft.com/office/powerpoint/2010/main" val="34937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9/24/2019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89323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Slide 9 | 12</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702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Slide 10 | 12</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10644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164336" y="6268647"/>
            <a:ext cx="2743200" cy="365125"/>
          </a:xfrm>
          <a:prstGeom prst="rect">
            <a:avLst/>
          </a:prstGeom>
          <a:ln>
            <a:noFill/>
          </a:ln>
        </p:spPr>
        <p:txBody>
          <a:bodyPr/>
          <a:lstStyle>
            <a:lvl1pPr>
              <a:defRPr>
                <a:latin typeface="Leelawadee" panose="020B0502040204020203" pitchFamily="34" charset="-34"/>
                <a:cs typeface="Leelawadee" panose="020B0502040204020203" pitchFamily="34" charset="-34"/>
              </a:defRPr>
            </a:lvl1pPr>
          </a:lstStyle>
          <a:p>
            <a:r>
              <a:rPr lang="en-GB"/>
              <a:t>Slide 1|12</a:t>
            </a:r>
          </a:p>
        </p:txBody>
      </p:sp>
      <p:sp>
        <p:nvSpPr>
          <p:cNvPr id="15" name="Text Placeholder 14">
            <a:extLst>
              <a:ext uri="{FF2B5EF4-FFF2-40B4-BE49-F238E27FC236}">
                <a16:creationId xmlns:a16="http://schemas.microsoft.com/office/drawing/2014/main" id="{AFB2E1CA-3FB7-45E2-B222-1677FB292B05}"/>
              </a:ext>
            </a:extLst>
          </p:cNvPr>
          <p:cNvSpPr>
            <a:spLocks noGrp="1"/>
          </p:cNvSpPr>
          <p:nvPr>
            <p:ph type="body" sz="quarter" idx="11" hasCustomPrompt="1"/>
          </p:nvPr>
        </p:nvSpPr>
        <p:spPr>
          <a:xfrm>
            <a:off x="7150101" y="2162176"/>
            <a:ext cx="4787900" cy="1038225"/>
          </a:xfrm>
          <a:prstGeom prst="rect">
            <a:avLst/>
          </a:prstGeom>
        </p:spPr>
        <p:txBody>
          <a:bodyPr/>
          <a:lstStyle>
            <a:lvl1pPr marL="0" indent="0" algn="r">
              <a:buNone/>
              <a:defRPr sz="6600">
                <a:solidFill>
                  <a:srgbClr val="455560"/>
                </a:solidFill>
                <a:latin typeface="Leelawadee" panose="020B0502040204020203" pitchFamily="34" charset="-34"/>
                <a:cs typeface="Leelawadee" panose="020B0502040204020203" pitchFamily="34" charset="-34"/>
              </a:defRPr>
            </a:lvl1pPr>
          </a:lstStyle>
          <a:p>
            <a:pPr lvl="0"/>
            <a:r>
              <a:rPr lang="en-US"/>
              <a:t>Title</a:t>
            </a:r>
            <a:endParaRPr lang="en-GB"/>
          </a:p>
        </p:txBody>
      </p:sp>
      <p:pic>
        <p:nvPicPr>
          <p:cNvPr id="5" name="Picture 4" descr="A drawing of a face&#10;&#10;Description generated with high confidence">
            <a:extLst>
              <a:ext uri="{FF2B5EF4-FFF2-40B4-BE49-F238E27FC236}">
                <a16:creationId xmlns:a16="http://schemas.microsoft.com/office/drawing/2014/main" id="{A3C27F1E-C491-4A3F-8369-00ABC0D8CD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30785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BED13CFA-4C8A-49C6-BB1B-DDCB4EB630F2}"/>
              </a:ext>
            </a:extLst>
          </p:cNvPr>
          <p:cNvSpPr txBox="1"/>
          <p:nvPr userDrawn="1"/>
        </p:nvSpPr>
        <p:spPr>
          <a:xfrm>
            <a:off x="469901" y="6429375"/>
            <a:ext cx="168910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a:solidFill>
                  <a:srgbClr val="455560"/>
                </a:solidFill>
                <a:latin typeface="Leelawadee" panose="020B0502040204020203" pitchFamily="34" charset="-34"/>
                <a:cs typeface="Leelawadee" panose="020B0502040204020203" pitchFamily="34" charset="-34"/>
              </a:rPr>
              <a:t>Slide </a:t>
            </a:r>
            <a:fld id="{42B4C028-6D62-4162-9094-08FD9609A267}" type="slidenum">
              <a:rPr lang="en-GB" sz="1400" smtClean="0">
                <a:solidFill>
                  <a:srgbClr val="455560"/>
                </a:solidFill>
                <a:latin typeface="Leelawadee" panose="020B0502040204020203" pitchFamily="34" charset="-34"/>
                <a:cs typeface="Leelawadee" panose="020B0502040204020203" pitchFamily="34" charset="-34"/>
              </a:rPr>
              <a:pPr marL="0" marR="0" lvl="0" indent="0" algn="l" defTabSz="457200" rtl="0" eaLnBrk="1" fontAlgn="auto" latinLnBrk="0" hangingPunct="1">
                <a:lnSpc>
                  <a:spcPct val="100000"/>
                </a:lnSpc>
                <a:spcBef>
                  <a:spcPts val="0"/>
                </a:spcBef>
                <a:spcAft>
                  <a:spcPts val="0"/>
                </a:spcAft>
                <a:buClrTx/>
                <a:buSzTx/>
                <a:buFontTx/>
                <a:buNone/>
                <a:tabLst/>
                <a:defRPr/>
              </a:pPr>
              <a:t>‹#›</a:t>
            </a:fld>
            <a:endParaRPr lang="en-GB" sz="1400">
              <a:solidFill>
                <a:srgbClr val="455560"/>
              </a:solidFill>
              <a:latin typeface="Leelawadee" panose="020B0502040204020203" pitchFamily="34" charset="-34"/>
              <a:cs typeface="Leelawadee" panose="020B0502040204020203" pitchFamily="34" charset="-34"/>
            </a:endParaRPr>
          </a:p>
          <a:p>
            <a:endParaRPr lang="en-GB" sz="1400">
              <a:solidFill>
                <a:srgbClr val="455560"/>
              </a:solidFill>
              <a:latin typeface="Leelawadee" panose="020B0502040204020203" pitchFamily="34" charset="-34"/>
              <a:cs typeface="Leelawadee" panose="020B0502040204020203" pitchFamily="34" charset="-34"/>
            </a:endParaRPr>
          </a:p>
        </p:txBody>
      </p:sp>
      <p:sp>
        <p:nvSpPr>
          <p:cNvPr id="3" name="Title 1">
            <a:extLst>
              <a:ext uri="{FF2B5EF4-FFF2-40B4-BE49-F238E27FC236}">
                <a16:creationId xmlns:a16="http://schemas.microsoft.com/office/drawing/2014/main" id="{78D23C7C-8B2D-444E-ADC7-711B0BA92478}"/>
              </a:ext>
            </a:extLst>
          </p:cNvPr>
          <p:cNvSpPr>
            <a:spLocks noGrp="1"/>
          </p:cNvSpPr>
          <p:nvPr>
            <p:ph type="title"/>
          </p:nvPr>
        </p:nvSpPr>
        <p:spPr>
          <a:xfrm>
            <a:off x="838200" y="365127"/>
            <a:ext cx="10515600" cy="1325563"/>
          </a:xfrm>
          <a:prstGeom prst="rect">
            <a:avLst/>
          </a:prstGeom>
        </p:spPr>
        <p:txBody>
          <a:bodyPr/>
          <a:lstStyle/>
          <a:p>
            <a:r>
              <a:rPr lang="en-US"/>
              <a:t>Click to edit Master title style</a:t>
            </a:r>
          </a:p>
        </p:txBody>
      </p:sp>
      <p:sp>
        <p:nvSpPr>
          <p:cNvPr id="4" name="Content Placeholder 2">
            <a:extLst>
              <a:ext uri="{FF2B5EF4-FFF2-40B4-BE49-F238E27FC236}">
                <a16:creationId xmlns:a16="http://schemas.microsoft.com/office/drawing/2014/main" id="{5C80B168-6D32-4AB3-9663-CDF80404982F}"/>
              </a:ext>
            </a:extLst>
          </p:cNvPr>
          <p:cNvSpPr>
            <a:spLocks noGrp="1"/>
          </p:cNvSpPr>
          <p:nvPr>
            <p:ph sz="half" idx="1"/>
          </p:nvPr>
        </p:nvSpPr>
        <p:spPr>
          <a:xfrm>
            <a:off x="838200" y="1825626"/>
            <a:ext cx="11142203" cy="3781687"/>
          </a:xfrm>
          <a:prstGeom prst="rect">
            <a:avLst/>
          </a:prstGeom>
        </p:spPr>
        <p:txBody>
          <a:bodyPr/>
          <a:lstStyle>
            <a:lvl1pPr>
              <a:defRPr>
                <a:solidFill>
                  <a:srgbClr val="455560"/>
                </a:solidFill>
                <a:latin typeface="Leelawadee" panose="020B0502040204020203" pitchFamily="34" charset="-34"/>
                <a:cs typeface="Leelawadee" panose="020B0502040204020203" pitchFamily="34" charset="-34"/>
              </a:defRPr>
            </a:lvl1pPr>
            <a:lvl2pPr>
              <a:defRPr>
                <a:solidFill>
                  <a:srgbClr val="455560"/>
                </a:solidFill>
                <a:latin typeface="Leelawadee" panose="020B0502040204020203" pitchFamily="34" charset="-34"/>
                <a:cs typeface="Leelawadee" panose="020B0502040204020203" pitchFamily="34" charset="-34"/>
              </a:defRPr>
            </a:lvl2pPr>
            <a:lvl3pPr>
              <a:defRPr>
                <a:solidFill>
                  <a:srgbClr val="455560"/>
                </a:solidFill>
                <a:latin typeface="Leelawadee" panose="020B0502040204020203" pitchFamily="34" charset="-34"/>
                <a:cs typeface="Leelawadee" panose="020B0502040204020203" pitchFamily="34" charset="-34"/>
              </a:defRPr>
            </a:lvl3pPr>
            <a:lvl4pPr>
              <a:defRPr>
                <a:solidFill>
                  <a:srgbClr val="455560"/>
                </a:solidFill>
                <a:latin typeface="Leelawadee" panose="020B0502040204020203" pitchFamily="34" charset="-34"/>
                <a:cs typeface="Leelawadee" panose="020B0502040204020203" pitchFamily="34" charset="-34"/>
              </a:defRPr>
            </a:lvl4pPr>
            <a:lvl5pPr>
              <a:defRPr>
                <a:solidFill>
                  <a:srgbClr val="455560"/>
                </a:solidFill>
                <a:latin typeface="Leelawadee" panose="020B0502040204020203" pitchFamily="34" charset="-34"/>
                <a:cs typeface="Leelawadee" panose="020B0502040204020203" pitchFamily="34" charset="-34"/>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68719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6500691F-A2C9-4993-9296-24A72BF55889}"/>
              </a:ext>
            </a:extLst>
          </p:cNvPr>
          <p:cNvSpPr>
            <a:spLocks noGrp="1"/>
          </p:cNvSpPr>
          <p:nvPr>
            <p:ph type="dt" sz="half" idx="2"/>
          </p:nvPr>
        </p:nvSpPr>
        <p:spPr>
          <a:xfrm>
            <a:off x="438223" y="6497638"/>
            <a:ext cx="1606476" cy="365125"/>
          </a:xfrm>
          <a:prstGeom prst="rect">
            <a:avLst/>
          </a:prstGeom>
        </p:spPr>
        <p:txBody>
          <a:bodyPr/>
          <a:lstStyle>
            <a:lvl1pPr>
              <a:defRPr sz="1400">
                <a:latin typeface="Leelawadee" panose="020B0502040204020203" pitchFamily="34" charset="-34"/>
                <a:cs typeface="Leelawadee" panose="020B0502040204020203" pitchFamily="34" charset="-34"/>
              </a:defRPr>
            </a:lvl1pPr>
          </a:lstStyle>
          <a:p>
            <a:r>
              <a:rPr lang="en-GB"/>
              <a:t>Slide 2 | 12</a:t>
            </a:r>
          </a:p>
        </p:txBody>
      </p:sp>
    </p:spTree>
    <p:extLst>
      <p:ext uri="{BB962C8B-B14F-4D97-AF65-F5344CB8AC3E}">
        <p14:creationId xmlns:p14="http://schemas.microsoft.com/office/powerpoint/2010/main" val="1287625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164336" y="6268647"/>
            <a:ext cx="2743200" cy="365125"/>
          </a:xfrm>
          <a:prstGeom prst="rect">
            <a:avLst/>
          </a:prstGeom>
          <a:ln>
            <a:noFill/>
          </a:ln>
        </p:spPr>
        <p:txBody>
          <a:bodyPr/>
          <a:lstStyle>
            <a:lvl1pPr>
              <a:defRPr>
                <a:latin typeface="Leelawadee" panose="020B0502040204020203" pitchFamily="34" charset="-34"/>
                <a:cs typeface="Leelawadee" panose="020B0502040204020203" pitchFamily="34" charset="-34"/>
              </a:defRPr>
            </a:lvl1pPr>
          </a:lstStyle>
          <a:p>
            <a:r>
              <a:rPr lang="en-GB"/>
              <a:t>Slide 1|12</a:t>
            </a:r>
          </a:p>
        </p:txBody>
      </p:sp>
      <p:pic>
        <p:nvPicPr>
          <p:cNvPr id="8" name="Picture 7" descr="A drawing of a face&#10;&#10;Description generated with high confidence">
            <a:extLst>
              <a:ext uri="{FF2B5EF4-FFF2-40B4-BE49-F238E27FC236}">
                <a16:creationId xmlns:a16="http://schemas.microsoft.com/office/drawing/2014/main" id="{E16AB996-9DD8-493F-9E98-E35842EC74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78EA8C16-AAAB-455E-96AB-9925CF07FB0D}"/>
              </a:ext>
            </a:extLst>
          </p:cNvPr>
          <p:cNvSpPr txBox="1"/>
          <p:nvPr userDrawn="1"/>
        </p:nvSpPr>
        <p:spPr>
          <a:xfrm>
            <a:off x="6248401" y="2286000"/>
            <a:ext cx="5511800" cy="1107996"/>
          </a:xfrm>
          <a:prstGeom prst="rect">
            <a:avLst/>
          </a:prstGeom>
          <a:noFill/>
        </p:spPr>
        <p:txBody>
          <a:bodyPr wrap="square" rtlCol="0">
            <a:spAutoFit/>
          </a:bodyPr>
          <a:lstStyle/>
          <a:p>
            <a:pPr algn="r"/>
            <a:r>
              <a:rPr lang="en-GB" sz="6600">
                <a:latin typeface="Leelawadee" panose="020B0502040204020203" pitchFamily="34" charset="-34"/>
                <a:cs typeface="Leelawadee" panose="020B0502040204020203" pitchFamily="34" charset="-34"/>
              </a:rPr>
              <a:t>Thank you</a:t>
            </a:r>
          </a:p>
        </p:txBody>
      </p:sp>
    </p:spTree>
    <p:extLst>
      <p:ext uri="{BB962C8B-B14F-4D97-AF65-F5344CB8AC3E}">
        <p14:creationId xmlns:p14="http://schemas.microsoft.com/office/powerpoint/2010/main" val="263925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lgn="r">
              <a:defRPr lang="en-GB" smtClean="0">
                <a:solidFill>
                  <a:srgbClr val="455560"/>
                </a:solidFill>
                <a:latin typeface="Leelawadee" panose="020B0502040204020203" pitchFamily="34" charset="-34"/>
                <a:cs typeface="Leelawadee" panose="020B0502040204020203" pitchFamily="34" charset="-34"/>
              </a:defRPr>
            </a:lvl1pPr>
          </a:lstStyle>
          <a:p>
            <a:endParaRPr lang="en-US"/>
          </a:p>
        </p:txBody>
      </p:sp>
      <p:sp>
        <p:nvSpPr>
          <p:cNvPr id="3" name="Content Placeholder 2"/>
          <p:cNvSpPr>
            <a:spLocks noGrp="1"/>
          </p:cNvSpPr>
          <p:nvPr>
            <p:ph idx="1" hasCustomPrompt="1"/>
          </p:nvPr>
        </p:nvSpPr>
        <p:spPr>
          <a:xfrm>
            <a:off x="838200" y="1825625"/>
            <a:ext cx="10515600" cy="4351338"/>
          </a:xfrm>
          <a:prstGeom prst="rect">
            <a:avLst/>
          </a:prstGeom>
        </p:spPr>
        <p:txBody>
          <a:bodyPr/>
          <a:lstStyle>
            <a:lvl1pPr>
              <a:defRPr>
                <a:solidFill>
                  <a:srgbClr val="455560"/>
                </a:solidFill>
                <a:latin typeface="Leelawadee" panose="020B0502040204020203" pitchFamily="34" charset="-34"/>
                <a:cs typeface="Leelawadee" panose="020B0502040204020203" pitchFamily="34" charset="-34"/>
              </a:defRPr>
            </a:lvl1pPr>
          </a:lstStyle>
          <a:p>
            <a:r>
              <a:rPr lang="en-GB">
                <a:solidFill>
                  <a:srgbClr val="455560"/>
                </a:solidFill>
                <a:latin typeface="Leelawadee" panose="020B0502040204020203" pitchFamily="34" charset="-34"/>
                <a:cs typeface="Leelawadee" panose="020B0502040204020203" pitchFamily="34" charset="-34"/>
              </a:rPr>
              <a:t>Text</a:t>
            </a:r>
          </a:p>
        </p:txBody>
      </p:sp>
      <p:sp>
        <p:nvSpPr>
          <p:cNvPr id="4" name="Date Placeholder 3"/>
          <p:cNvSpPr>
            <a:spLocks noGrp="1"/>
          </p:cNvSpPr>
          <p:nvPr>
            <p:ph type="dt" sz="half" idx="10"/>
          </p:nvPr>
        </p:nvSpPr>
        <p:spPr/>
        <p:txBody>
          <a:bodyPr/>
          <a:lstStyle/>
          <a:p>
            <a:fld id="{C764DE79-268F-4C1A-8933-263129D2AF90}" type="datetimeFigureOut">
              <a:rPr lang="en-US" dirty="0"/>
              <a:t>9/24/2019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
        <p:nvSpPr>
          <p:cNvPr id="7" name="TextBox 6">
            <a:extLst>
              <a:ext uri="{FF2B5EF4-FFF2-40B4-BE49-F238E27FC236}">
                <a16:creationId xmlns:a16="http://schemas.microsoft.com/office/drawing/2014/main" id="{11AE231A-49CB-48E1-824E-E00B130C2D22}"/>
              </a:ext>
            </a:extLst>
          </p:cNvPr>
          <p:cNvSpPr txBox="1"/>
          <p:nvPr userDrawn="1"/>
        </p:nvSpPr>
        <p:spPr>
          <a:xfrm>
            <a:off x="469901" y="6429375"/>
            <a:ext cx="168910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a:solidFill>
                  <a:srgbClr val="455560"/>
                </a:solidFill>
                <a:latin typeface="Leelawadee" panose="020B0502040204020203" pitchFamily="34" charset="-34"/>
                <a:cs typeface="Leelawadee" panose="020B0502040204020203" pitchFamily="34" charset="-34"/>
              </a:rPr>
              <a:t>Slide </a:t>
            </a:r>
            <a:fld id="{42B4C028-6D62-4162-9094-08FD9609A267}" type="slidenum">
              <a:rPr lang="en-GB" sz="1400" smtClean="0">
                <a:solidFill>
                  <a:srgbClr val="455560"/>
                </a:solidFill>
                <a:latin typeface="Leelawadee" panose="020B0502040204020203" pitchFamily="34" charset="-34"/>
                <a:cs typeface="Leelawadee" panose="020B0502040204020203" pitchFamily="34" charset="-34"/>
              </a:rPr>
              <a:pPr marL="0" marR="0" lvl="0" indent="0" algn="l" defTabSz="457200" rtl="0" eaLnBrk="1" fontAlgn="auto" latinLnBrk="0" hangingPunct="1">
                <a:lnSpc>
                  <a:spcPct val="100000"/>
                </a:lnSpc>
                <a:spcBef>
                  <a:spcPts val="0"/>
                </a:spcBef>
                <a:spcAft>
                  <a:spcPts val="0"/>
                </a:spcAft>
                <a:buClrTx/>
                <a:buSzTx/>
                <a:buFontTx/>
                <a:buNone/>
                <a:tabLst/>
                <a:defRPr/>
              </a:pPr>
              <a:t>‹#›</a:t>
            </a:fld>
            <a:endParaRPr lang="en-GB" sz="1400">
              <a:solidFill>
                <a:srgbClr val="455560"/>
              </a:solidFill>
              <a:latin typeface="Leelawadee" panose="020B0502040204020203" pitchFamily="34" charset="-34"/>
              <a:cs typeface="Leelawadee" panose="020B0502040204020203" pitchFamily="34" charset="-34"/>
            </a:endParaRPr>
          </a:p>
          <a:p>
            <a:endParaRPr lang="en-GB" sz="1400">
              <a:solidFill>
                <a:srgbClr val="455560"/>
              </a:solidFill>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12354828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9/24/2019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2803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Slide 3 | 12</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7272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Slide 4 | 12</a:t>
            </a: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31181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Slide 5 | 12</a:t>
            </a: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417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Slide 6 | 12</a:t>
            </a: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6863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GB"/>
              <a:t>Slide 7 | 12</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3946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GB"/>
              <a:t>Slide 8 | 12</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2673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9/24/2019</a:t>
            </a:fld>
            <a:endParaRPr lang="en-US"/>
          </a:p>
        </p:txBody>
      </p:sp>
      <p:pic>
        <p:nvPicPr>
          <p:cNvPr id="7" name="Picture 6" descr="A close up of a logo&#10;&#10;Description generated with very high confidence">
            <a:extLst>
              <a:ext uri="{FF2B5EF4-FFF2-40B4-BE49-F238E27FC236}">
                <a16:creationId xmlns:a16="http://schemas.microsoft.com/office/drawing/2014/main" id="{7FAC377C-B91D-46AE-A7E6-9F25D600467F}"/>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9129" y="1"/>
            <a:ext cx="5700921" cy="6858000"/>
          </a:xfrm>
          <a:prstGeom prst="rect">
            <a:avLst/>
          </a:prstGeom>
        </p:spPr>
      </p:pic>
      <p:pic>
        <p:nvPicPr>
          <p:cNvPr id="10" name="Picture 9">
            <a:extLst>
              <a:ext uri="{FF2B5EF4-FFF2-40B4-BE49-F238E27FC236}">
                <a16:creationId xmlns:a16="http://schemas.microsoft.com/office/drawing/2014/main" id="{1B169B07-E59E-46E2-AE5C-B8710A7F5AFE}"/>
              </a:ext>
            </a:extLst>
          </p:cNvPr>
          <p:cNvPicPr>
            <a:picLocks noChangeAspect="1"/>
          </p:cNvPicPr>
          <p:nvPr userDrawn="1"/>
        </p:nvPicPr>
        <p:blipFill>
          <a:blip r:embed="rId18" cstate="hqprint">
            <a:extLst>
              <a:ext uri="{28A0092B-C50C-407E-A947-70E740481C1C}">
                <a14:useLocalDpi xmlns:a14="http://schemas.microsoft.com/office/drawing/2010/main" val="0"/>
              </a:ext>
            </a:extLst>
          </a:blip>
          <a:stretch>
            <a:fillRect/>
          </a:stretch>
        </p:blipFill>
        <p:spPr>
          <a:xfrm>
            <a:off x="9782096" y="5409574"/>
            <a:ext cx="2390775" cy="1448426"/>
          </a:xfrm>
          <a:prstGeom prst="rect">
            <a:avLst/>
          </a:prstGeom>
        </p:spPr>
      </p:pic>
      <p:pic>
        <p:nvPicPr>
          <p:cNvPr id="11" name="Picture 10">
            <a:extLst>
              <a:ext uri="{FF2B5EF4-FFF2-40B4-BE49-F238E27FC236}">
                <a16:creationId xmlns:a16="http://schemas.microsoft.com/office/drawing/2014/main" id="{F177FFEC-6A9F-4322-BECB-3BFCDE724726}"/>
              </a:ext>
            </a:extLst>
          </p:cNvPr>
          <p:cNvPicPr>
            <a:picLocks noChangeAspect="1"/>
          </p:cNvPicPr>
          <p:nvPr userDrawn="1"/>
        </p:nvPicPr>
        <p:blipFill>
          <a:blip r:embed="rId19" cstate="hqprint">
            <a:extLst>
              <a:ext uri="{28A0092B-C50C-407E-A947-70E740481C1C}">
                <a14:useLocalDpi xmlns:a14="http://schemas.microsoft.com/office/drawing/2010/main" val="0"/>
              </a:ext>
            </a:extLst>
          </a:blip>
          <a:stretch>
            <a:fillRect/>
          </a:stretch>
        </p:blipFill>
        <p:spPr>
          <a:xfrm>
            <a:off x="158750" y="6398337"/>
            <a:ext cx="250825" cy="367588"/>
          </a:xfrm>
          <a:prstGeom prst="rect">
            <a:avLst/>
          </a:prstGeom>
        </p:spPr>
      </p:pic>
    </p:spTree>
    <p:extLst>
      <p:ext uri="{BB962C8B-B14F-4D97-AF65-F5344CB8AC3E}">
        <p14:creationId xmlns:p14="http://schemas.microsoft.com/office/powerpoint/2010/main" val="217153702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62" r:id="rId13"/>
    <p:sldLayoutId id="214748366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isbl.org.uk/training/iso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958EE9-5F74-43C8-81AD-5003DF09FBEE}"/>
              </a:ext>
            </a:extLst>
          </p:cNvPr>
          <p:cNvSpPr>
            <a:spLocks noGrp="1"/>
          </p:cNvSpPr>
          <p:nvPr>
            <p:ph type="body" sz="quarter" idx="11"/>
          </p:nvPr>
        </p:nvSpPr>
        <p:spPr>
          <a:xfrm>
            <a:off x="6291470" y="2390776"/>
            <a:ext cx="5633963" cy="1038225"/>
          </a:xfrm>
        </p:spPr>
        <p:txBody>
          <a:bodyPr>
            <a:noAutofit/>
          </a:bodyPr>
          <a:lstStyle/>
          <a:p>
            <a:r>
              <a:rPr lang="en-GB" sz="3600" dirty="0"/>
              <a:t>Financial planning and value for money</a:t>
            </a:r>
          </a:p>
          <a:p>
            <a:r>
              <a:rPr lang="en-GB" sz="3600" b="1" dirty="0"/>
              <a:t>Stephen Morales</a:t>
            </a:r>
          </a:p>
          <a:p>
            <a:r>
              <a:rPr lang="en-GB" sz="3600" b="1" dirty="0"/>
              <a:t>CEO, ISBL</a:t>
            </a:r>
          </a:p>
        </p:txBody>
      </p:sp>
    </p:spTree>
    <p:extLst>
      <p:ext uri="{BB962C8B-B14F-4D97-AF65-F5344CB8AC3E}">
        <p14:creationId xmlns:p14="http://schemas.microsoft.com/office/powerpoint/2010/main" val="2735762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DDE0D-36EB-4783-A48E-36C1991376ED}"/>
              </a:ext>
            </a:extLst>
          </p:cNvPr>
          <p:cNvSpPr>
            <a:spLocks noGrp="1"/>
          </p:cNvSpPr>
          <p:nvPr>
            <p:ph type="title"/>
          </p:nvPr>
        </p:nvSpPr>
        <p:spPr/>
        <p:txBody>
          <a:bodyPr/>
          <a:lstStyle/>
          <a:p>
            <a:r>
              <a:rPr lang="en-GB" dirty="0"/>
              <a:t>3. Pupil-to-teacher ratio (PTR)</a:t>
            </a:r>
          </a:p>
        </p:txBody>
      </p:sp>
      <p:sp>
        <p:nvSpPr>
          <p:cNvPr id="3" name="Content Placeholder 2">
            <a:extLst>
              <a:ext uri="{FF2B5EF4-FFF2-40B4-BE49-F238E27FC236}">
                <a16:creationId xmlns:a16="http://schemas.microsoft.com/office/drawing/2014/main" id="{1C58E1DD-9A3E-4F64-925E-1AC04ED2E6D8}"/>
              </a:ext>
            </a:extLst>
          </p:cNvPr>
          <p:cNvSpPr>
            <a:spLocks noGrp="1"/>
          </p:cNvSpPr>
          <p:nvPr>
            <p:ph idx="1"/>
          </p:nvPr>
        </p:nvSpPr>
        <p:spPr/>
        <p:txBody>
          <a:bodyPr/>
          <a:lstStyle/>
          <a:p>
            <a:pPr marL="0" indent="0">
              <a:buNone/>
            </a:pPr>
            <a:r>
              <a:rPr lang="en-GB" dirty="0"/>
              <a:t>You might want to ask:</a:t>
            </a:r>
          </a:p>
          <a:p>
            <a:r>
              <a:rPr lang="en-GB" dirty="0"/>
              <a:t>What is the PTR for different key stages within their schools?</a:t>
            </a:r>
          </a:p>
          <a:p>
            <a:r>
              <a:rPr lang="en-GB" dirty="0"/>
              <a:t>How does the school’s PTR compare with similar schools? If it’s significantly different, what is the reason for this?</a:t>
            </a:r>
          </a:p>
          <a:p>
            <a:r>
              <a:rPr lang="en-GB" dirty="0"/>
              <a:t>How does the ratio of pupils to staff compare with similar schools?</a:t>
            </a:r>
          </a:p>
          <a:p>
            <a:endParaRPr lang="en-GB" dirty="0"/>
          </a:p>
        </p:txBody>
      </p:sp>
    </p:spTree>
    <p:extLst>
      <p:ext uri="{BB962C8B-B14F-4D97-AF65-F5344CB8AC3E}">
        <p14:creationId xmlns:p14="http://schemas.microsoft.com/office/powerpoint/2010/main" val="1932511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D6E2-934F-4B54-A4F9-B69A4B6B4671}"/>
              </a:ext>
            </a:extLst>
          </p:cNvPr>
          <p:cNvSpPr>
            <a:spLocks noGrp="1"/>
          </p:cNvSpPr>
          <p:nvPr>
            <p:ph type="title"/>
          </p:nvPr>
        </p:nvSpPr>
        <p:spPr/>
        <p:txBody>
          <a:bodyPr/>
          <a:lstStyle/>
          <a:p>
            <a:r>
              <a:rPr lang="en-GB" dirty="0"/>
              <a:t>4. Class sizes</a:t>
            </a:r>
          </a:p>
        </p:txBody>
      </p:sp>
      <p:sp>
        <p:nvSpPr>
          <p:cNvPr id="3" name="Content Placeholder 2">
            <a:extLst>
              <a:ext uri="{FF2B5EF4-FFF2-40B4-BE49-F238E27FC236}">
                <a16:creationId xmlns:a16="http://schemas.microsoft.com/office/drawing/2014/main" id="{74A98693-90C7-40F7-8038-FE891F41117C}"/>
              </a:ext>
            </a:extLst>
          </p:cNvPr>
          <p:cNvSpPr>
            <a:spLocks noGrp="1"/>
          </p:cNvSpPr>
          <p:nvPr>
            <p:ph idx="1"/>
          </p:nvPr>
        </p:nvSpPr>
        <p:spPr/>
        <p:txBody>
          <a:bodyPr/>
          <a:lstStyle/>
          <a:p>
            <a:pPr marL="0" indent="0">
              <a:buNone/>
            </a:pPr>
            <a:r>
              <a:rPr lang="en-GB" dirty="0"/>
              <a:t>The smaller the class size, the greater the cost of delivery per pupil. Governors should ensure that class size plans are affordable while supporting the best outcomes for pupils.</a:t>
            </a:r>
          </a:p>
          <a:p>
            <a:pPr marL="0" indent="0">
              <a:buNone/>
            </a:pPr>
            <a:r>
              <a:rPr lang="en-GB" dirty="0"/>
              <a:t>You might want to ask:</a:t>
            </a:r>
          </a:p>
          <a:p>
            <a:r>
              <a:rPr lang="en-GB" dirty="0"/>
              <a:t>What are the average class sizes by key stage and by options at key stages 4 and 5?</a:t>
            </a:r>
          </a:p>
          <a:p>
            <a:r>
              <a:rPr lang="en-GB" dirty="0"/>
              <a:t>What class sizes does your school aim to achieve – and what is the educational reason for this?</a:t>
            </a:r>
          </a:p>
        </p:txBody>
      </p:sp>
    </p:spTree>
    <p:extLst>
      <p:ext uri="{BB962C8B-B14F-4D97-AF65-F5344CB8AC3E}">
        <p14:creationId xmlns:p14="http://schemas.microsoft.com/office/powerpoint/2010/main" val="3311216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D6E2-934F-4B54-A4F9-B69A4B6B4671}"/>
              </a:ext>
            </a:extLst>
          </p:cNvPr>
          <p:cNvSpPr>
            <a:spLocks noGrp="1"/>
          </p:cNvSpPr>
          <p:nvPr>
            <p:ph type="title"/>
          </p:nvPr>
        </p:nvSpPr>
        <p:spPr/>
        <p:txBody>
          <a:bodyPr/>
          <a:lstStyle/>
          <a:p>
            <a:r>
              <a:rPr lang="en-GB" dirty="0"/>
              <a:t>4. Class sizes</a:t>
            </a:r>
          </a:p>
        </p:txBody>
      </p:sp>
      <p:sp>
        <p:nvSpPr>
          <p:cNvPr id="3" name="Content Placeholder 2">
            <a:extLst>
              <a:ext uri="{FF2B5EF4-FFF2-40B4-BE49-F238E27FC236}">
                <a16:creationId xmlns:a16="http://schemas.microsoft.com/office/drawing/2014/main" id="{74A98693-90C7-40F7-8038-FE891F41117C}"/>
              </a:ext>
            </a:extLst>
          </p:cNvPr>
          <p:cNvSpPr>
            <a:spLocks noGrp="1"/>
          </p:cNvSpPr>
          <p:nvPr>
            <p:ph idx="1"/>
          </p:nvPr>
        </p:nvSpPr>
        <p:spPr/>
        <p:txBody>
          <a:bodyPr/>
          <a:lstStyle/>
          <a:p>
            <a:r>
              <a:rPr lang="en-GB" dirty="0"/>
              <a:t>Are there any small classes where the per pupil funding does not cover the cost of delivery? This can be especially important at key stage 4 and 5 where class sizes for some subjects can fall.</a:t>
            </a:r>
          </a:p>
          <a:p>
            <a:r>
              <a:rPr lang="en-GB" dirty="0"/>
              <a:t>Do you know the maximum average class size that the school can operate at within the context of the pupil admissions, the structure of the building, the numbers in different year groups and the need for intervention strategies?</a:t>
            </a:r>
          </a:p>
          <a:p>
            <a:endParaRPr lang="en-GB" dirty="0"/>
          </a:p>
        </p:txBody>
      </p:sp>
    </p:spTree>
    <p:extLst>
      <p:ext uri="{BB962C8B-B14F-4D97-AF65-F5344CB8AC3E}">
        <p14:creationId xmlns:p14="http://schemas.microsoft.com/office/powerpoint/2010/main" val="2538641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70DF-95AC-4A7D-9EA1-BCFFC7643308}"/>
              </a:ext>
            </a:extLst>
          </p:cNvPr>
          <p:cNvSpPr>
            <a:spLocks noGrp="1"/>
          </p:cNvSpPr>
          <p:nvPr>
            <p:ph type="title"/>
          </p:nvPr>
        </p:nvSpPr>
        <p:spPr/>
        <p:txBody>
          <a:bodyPr/>
          <a:lstStyle/>
          <a:p>
            <a:r>
              <a:rPr lang="en-GB" dirty="0"/>
              <a:t>5. Teacher contact ratio</a:t>
            </a:r>
          </a:p>
        </p:txBody>
      </p:sp>
      <p:sp>
        <p:nvSpPr>
          <p:cNvPr id="3" name="Content Placeholder 2">
            <a:extLst>
              <a:ext uri="{FF2B5EF4-FFF2-40B4-BE49-F238E27FC236}">
                <a16:creationId xmlns:a16="http://schemas.microsoft.com/office/drawing/2014/main" id="{F6BB969B-0C48-4B35-A935-5BF252E2DEE2}"/>
              </a:ext>
            </a:extLst>
          </p:cNvPr>
          <p:cNvSpPr>
            <a:spLocks noGrp="1"/>
          </p:cNvSpPr>
          <p:nvPr>
            <p:ph idx="1"/>
          </p:nvPr>
        </p:nvSpPr>
        <p:spPr/>
        <p:txBody>
          <a:bodyPr/>
          <a:lstStyle/>
          <a:p>
            <a:pPr marL="0" indent="0">
              <a:buNone/>
            </a:pPr>
            <a:r>
              <a:rPr lang="en-GB" dirty="0"/>
              <a:t>This measure is calculated by taking the total number of teaching periods timetabled for all teachers in the school and dividing that by the total possible number of teaching periods (the number of teaching periods in the timetable cycle multiplied by the FTE teachers). </a:t>
            </a:r>
          </a:p>
          <a:p>
            <a:pPr marL="0" indent="0">
              <a:buNone/>
            </a:pPr>
            <a:r>
              <a:rPr lang="en-GB" dirty="0"/>
              <a:t>All teachers should have a guaranteed minimum of 10% timetabled planning, preparation and assessment (PPA) time.  Therefore, the teacher contact ratio will always be lower than 1.0.</a:t>
            </a:r>
          </a:p>
        </p:txBody>
      </p:sp>
    </p:spTree>
    <p:extLst>
      <p:ext uri="{BB962C8B-B14F-4D97-AF65-F5344CB8AC3E}">
        <p14:creationId xmlns:p14="http://schemas.microsoft.com/office/powerpoint/2010/main" val="1247151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70DF-95AC-4A7D-9EA1-BCFFC7643308}"/>
              </a:ext>
            </a:extLst>
          </p:cNvPr>
          <p:cNvSpPr>
            <a:spLocks noGrp="1"/>
          </p:cNvSpPr>
          <p:nvPr>
            <p:ph type="title"/>
          </p:nvPr>
        </p:nvSpPr>
        <p:spPr/>
        <p:txBody>
          <a:bodyPr/>
          <a:lstStyle/>
          <a:p>
            <a:r>
              <a:rPr lang="en-GB" dirty="0"/>
              <a:t>5. Teacher contact ratio</a:t>
            </a:r>
          </a:p>
        </p:txBody>
      </p:sp>
      <p:sp>
        <p:nvSpPr>
          <p:cNvPr id="3" name="Content Placeholder 2">
            <a:extLst>
              <a:ext uri="{FF2B5EF4-FFF2-40B4-BE49-F238E27FC236}">
                <a16:creationId xmlns:a16="http://schemas.microsoft.com/office/drawing/2014/main" id="{F6BB969B-0C48-4B35-A935-5BF252E2DEE2}"/>
              </a:ext>
            </a:extLst>
          </p:cNvPr>
          <p:cNvSpPr>
            <a:spLocks noGrp="1"/>
          </p:cNvSpPr>
          <p:nvPr>
            <p:ph idx="1"/>
          </p:nvPr>
        </p:nvSpPr>
        <p:spPr/>
        <p:txBody>
          <a:bodyPr/>
          <a:lstStyle/>
          <a:p>
            <a:pPr marL="0" indent="0">
              <a:buNone/>
            </a:pPr>
            <a:r>
              <a:rPr lang="en-GB" dirty="0"/>
              <a:t>You might want to ask:</a:t>
            </a:r>
          </a:p>
          <a:p>
            <a:r>
              <a:rPr lang="en-GB" dirty="0"/>
              <a:t>How would changes to the teacher contact ratio impact on the overall budget?</a:t>
            </a:r>
          </a:p>
          <a:p>
            <a:r>
              <a:rPr lang="en-GB" dirty="0"/>
              <a:t>Are teaching staff undertaking roles that could be done by support staff?</a:t>
            </a:r>
          </a:p>
          <a:p>
            <a:r>
              <a:rPr lang="en-GB" dirty="0"/>
              <a:t>How does your school compare against ICFP national benchmarks? We’ll come on to this a little later.</a:t>
            </a:r>
          </a:p>
          <a:p>
            <a:endParaRPr lang="en-GB" dirty="0"/>
          </a:p>
        </p:txBody>
      </p:sp>
    </p:spTree>
    <p:extLst>
      <p:ext uri="{BB962C8B-B14F-4D97-AF65-F5344CB8AC3E}">
        <p14:creationId xmlns:p14="http://schemas.microsoft.com/office/powerpoint/2010/main" val="3913609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520DB-9471-488A-A391-88AF2B255547}"/>
              </a:ext>
            </a:extLst>
          </p:cNvPr>
          <p:cNvSpPr>
            <a:spLocks noGrp="1"/>
          </p:cNvSpPr>
          <p:nvPr>
            <p:ph type="title"/>
          </p:nvPr>
        </p:nvSpPr>
        <p:spPr/>
        <p:txBody>
          <a:bodyPr/>
          <a:lstStyle/>
          <a:p>
            <a:r>
              <a:rPr lang="en-GB" dirty="0"/>
              <a:t>6. Proportion of budget spent on the leadership team</a:t>
            </a:r>
          </a:p>
        </p:txBody>
      </p:sp>
      <p:sp>
        <p:nvSpPr>
          <p:cNvPr id="3" name="Content Placeholder 2">
            <a:extLst>
              <a:ext uri="{FF2B5EF4-FFF2-40B4-BE49-F238E27FC236}">
                <a16:creationId xmlns:a16="http://schemas.microsoft.com/office/drawing/2014/main" id="{8E495087-9F35-4277-A6CC-AC7686B72C3F}"/>
              </a:ext>
            </a:extLst>
          </p:cNvPr>
          <p:cNvSpPr>
            <a:spLocks noGrp="1"/>
          </p:cNvSpPr>
          <p:nvPr>
            <p:ph idx="1"/>
          </p:nvPr>
        </p:nvSpPr>
        <p:spPr/>
        <p:txBody>
          <a:bodyPr/>
          <a:lstStyle/>
          <a:p>
            <a:pPr marL="0" indent="0">
              <a:buNone/>
            </a:pPr>
            <a:r>
              <a:rPr lang="en-GB" dirty="0"/>
              <a:t>Schools have many different leadership and management structures, and comparisons are not straightforward. </a:t>
            </a:r>
          </a:p>
          <a:p>
            <a:pPr marL="0" indent="0">
              <a:buNone/>
            </a:pPr>
            <a:r>
              <a:rPr lang="en-GB" dirty="0"/>
              <a:t>Some schools calculate the cost of non-class-based leadership time as a percentage of total expenditure and compare to similar schools by collaborative exchanges of summary information.</a:t>
            </a:r>
          </a:p>
          <a:p>
            <a:pPr marL="0" indent="0">
              <a:buNone/>
            </a:pPr>
            <a:r>
              <a:rPr lang="en-GB" dirty="0"/>
              <a:t>Likewise, multi-academy trusts can compare across their member schools where they are similar.</a:t>
            </a:r>
          </a:p>
        </p:txBody>
      </p:sp>
    </p:spTree>
    <p:extLst>
      <p:ext uri="{BB962C8B-B14F-4D97-AF65-F5344CB8AC3E}">
        <p14:creationId xmlns:p14="http://schemas.microsoft.com/office/powerpoint/2010/main" val="3055643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520DB-9471-488A-A391-88AF2B255547}"/>
              </a:ext>
            </a:extLst>
          </p:cNvPr>
          <p:cNvSpPr>
            <a:spLocks noGrp="1"/>
          </p:cNvSpPr>
          <p:nvPr>
            <p:ph type="title"/>
          </p:nvPr>
        </p:nvSpPr>
        <p:spPr/>
        <p:txBody>
          <a:bodyPr/>
          <a:lstStyle/>
          <a:p>
            <a:r>
              <a:rPr lang="en-GB" dirty="0"/>
              <a:t>6. Proportion of budget spent on the leadership team</a:t>
            </a:r>
          </a:p>
        </p:txBody>
      </p:sp>
      <p:sp>
        <p:nvSpPr>
          <p:cNvPr id="3" name="Content Placeholder 2">
            <a:extLst>
              <a:ext uri="{FF2B5EF4-FFF2-40B4-BE49-F238E27FC236}">
                <a16:creationId xmlns:a16="http://schemas.microsoft.com/office/drawing/2014/main" id="{8E495087-9F35-4277-A6CC-AC7686B72C3F}"/>
              </a:ext>
            </a:extLst>
          </p:cNvPr>
          <p:cNvSpPr>
            <a:spLocks noGrp="1"/>
          </p:cNvSpPr>
          <p:nvPr>
            <p:ph idx="1"/>
          </p:nvPr>
        </p:nvSpPr>
        <p:spPr/>
        <p:txBody>
          <a:bodyPr/>
          <a:lstStyle/>
          <a:p>
            <a:pPr marL="0" indent="0">
              <a:buNone/>
            </a:pPr>
            <a:r>
              <a:rPr lang="en-GB" dirty="0"/>
              <a:t>You might want to ask:</a:t>
            </a:r>
          </a:p>
          <a:p>
            <a:r>
              <a:rPr lang="en-GB" dirty="0"/>
              <a:t>How does this compare with similar schools, taking into account any contact time the leadership staff have?</a:t>
            </a:r>
          </a:p>
          <a:p>
            <a:r>
              <a:rPr lang="en-GB" dirty="0"/>
              <a:t>If there is more than one school in your trust or federation, are the leadership structures proportionally the same?</a:t>
            </a:r>
          </a:p>
          <a:p>
            <a:r>
              <a:rPr lang="en-GB" dirty="0"/>
              <a:t>How has your school made decisions on the proportion of its budget to be spent on the leadership team?</a:t>
            </a:r>
          </a:p>
          <a:p>
            <a:r>
              <a:rPr lang="en-GB" dirty="0"/>
              <a:t>If this is relatively high or low compared with similar schools, is this because of the size of the leadership team, or their</a:t>
            </a:r>
            <a:br>
              <a:rPr lang="en-GB" dirty="0"/>
            </a:br>
            <a:r>
              <a:rPr lang="en-GB" dirty="0"/>
              <a:t>pay?</a:t>
            </a:r>
          </a:p>
          <a:p>
            <a:endParaRPr lang="en-GB" dirty="0"/>
          </a:p>
        </p:txBody>
      </p:sp>
    </p:spTree>
    <p:extLst>
      <p:ext uri="{BB962C8B-B14F-4D97-AF65-F5344CB8AC3E}">
        <p14:creationId xmlns:p14="http://schemas.microsoft.com/office/powerpoint/2010/main" val="1030791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CB4B7-2C0C-4ED0-8129-6733BA20B59E}"/>
              </a:ext>
            </a:extLst>
          </p:cNvPr>
          <p:cNvSpPr>
            <a:spLocks noGrp="1"/>
          </p:cNvSpPr>
          <p:nvPr>
            <p:ph type="title"/>
          </p:nvPr>
        </p:nvSpPr>
        <p:spPr/>
        <p:txBody>
          <a:bodyPr/>
          <a:lstStyle/>
          <a:p>
            <a:r>
              <a:rPr lang="en-GB" dirty="0"/>
              <a:t>7. 3- to 5-year budget projections</a:t>
            </a:r>
          </a:p>
        </p:txBody>
      </p:sp>
      <p:sp>
        <p:nvSpPr>
          <p:cNvPr id="3" name="Content Placeholder 2">
            <a:extLst>
              <a:ext uri="{FF2B5EF4-FFF2-40B4-BE49-F238E27FC236}">
                <a16:creationId xmlns:a16="http://schemas.microsoft.com/office/drawing/2014/main" id="{5A1B6B39-23EE-42C7-A4B9-B5947FC7FCEE}"/>
              </a:ext>
            </a:extLst>
          </p:cNvPr>
          <p:cNvSpPr>
            <a:spLocks noGrp="1"/>
          </p:cNvSpPr>
          <p:nvPr>
            <p:ph idx="1"/>
          </p:nvPr>
        </p:nvSpPr>
        <p:spPr/>
        <p:txBody>
          <a:bodyPr/>
          <a:lstStyle/>
          <a:p>
            <a:pPr marL="0" indent="0">
              <a:buNone/>
            </a:pPr>
            <a:r>
              <a:rPr lang="en-GB" dirty="0"/>
              <a:t>You should ask to see 3- to 5-year financial projections and the assumptions made to cost them.</a:t>
            </a:r>
          </a:p>
          <a:p>
            <a:pPr marL="0" indent="0">
              <a:buNone/>
            </a:pPr>
            <a:r>
              <a:rPr lang="en-GB" dirty="0"/>
              <a:t>Assumptions you may want to review include:</a:t>
            </a:r>
          </a:p>
          <a:p>
            <a:r>
              <a:rPr lang="en-GB" dirty="0"/>
              <a:t>projected pupil numbers</a:t>
            </a:r>
          </a:p>
          <a:p>
            <a:r>
              <a:rPr lang="en-GB" dirty="0"/>
              <a:t>free school meal numbers</a:t>
            </a:r>
          </a:p>
          <a:p>
            <a:r>
              <a:rPr lang="en-GB" dirty="0"/>
              <a:t>likely pupil premium income</a:t>
            </a:r>
          </a:p>
          <a:p>
            <a:r>
              <a:rPr lang="en-GB" dirty="0"/>
              <a:t>projections of the staffing that will be necessary in these years</a:t>
            </a:r>
          </a:p>
        </p:txBody>
      </p:sp>
    </p:spTree>
    <p:extLst>
      <p:ext uri="{BB962C8B-B14F-4D97-AF65-F5344CB8AC3E}">
        <p14:creationId xmlns:p14="http://schemas.microsoft.com/office/powerpoint/2010/main" val="1661947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CB4B7-2C0C-4ED0-8129-6733BA20B59E}"/>
              </a:ext>
            </a:extLst>
          </p:cNvPr>
          <p:cNvSpPr>
            <a:spLocks noGrp="1"/>
          </p:cNvSpPr>
          <p:nvPr>
            <p:ph type="title"/>
          </p:nvPr>
        </p:nvSpPr>
        <p:spPr/>
        <p:txBody>
          <a:bodyPr/>
          <a:lstStyle/>
          <a:p>
            <a:r>
              <a:rPr lang="en-GB" dirty="0"/>
              <a:t>7. 3- to 5-year budget projections</a:t>
            </a:r>
          </a:p>
        </p:txBody>
      </p:sp>
      <p:sp>
        <p:nvSpPr>
          <p:cNvPr id="3" name="Content Placeholder 2">
            <a:extLst>
              <a:ext uri="{FF2B5EF4-FFF2-40B4-BE49-F238E27FC236}">
                <a16:creationId xmlns:a16="http://schemas.microsoft.com/office/drawing/2014/main" id="{5A1B6B39-23EE-42C7-A4B9-B5947FC7FCEE}"/>
              </a:ext>
            </a:extLst>
          </p:cNvPr>
          <p:cNvSpPr>
            <a:spLocks noGrp="1"/>
          </p:cNvSpPr>
          <p:nvPr>
            <p:ph idx="1"/>
          </p:nvPr>
        </p:nvSpPr>
        <p:spPr/>
        <p:txBody>
          <a:bodyPr/>
          <a:lstStyle/>
          <a:p>
            <a:pPr marL="0" indent="0">
              <a:buNone/>
            </a:pPr>
            <a:r>
              <a:rPr lang="en-GB" dirty="0"/>
              <a:t>Schools should plan their staffing based on multi-year projections of curriculum needs.</a:t>
            </a:r>
          </a:p>
          <a:p>
            <a:pPr marL="0" indent="0">
              <a:buNone/>
            </a:pPr>
            <a:r>
              <a:rPr lang="en-GB" dirty="0"/>
              <a:t>You might want to ask:</a:t>
            </a:r>
          </a:p>
          <a:p>
            <a:r>
              <a:rPr lang="en-GB" dirty="0"/>
              <a:t>How confident are you that pupil number projections are realistic? If there is uncertainty, then boards should be given 3 scenarios: cautious, likely, and optimistic. </a:t>
            </a:r>
          </a:p>
          <a:p>
            <a:r>
              <a:rPr lang="en-GB" dirty="0"/>
              <a:t>If the optimistic scenario indicates financial difficulties, is the school developing a recovery plan now?</a:t>
            </a:r>
          </a:p>
        </p:txBody>
      </p:sp>
    </p:spTree>
    <p:extLst>
      <p:ext uri="{BB962C8B-B14F-4D97-AF65-F5344CB8AC3E}">
        <p14:creationId xmlns:p14="http://schemas.microsoft.com/office/powerpoint/2010/main" val="2854503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CB4B7-2C0C-4ED0-8129-6733BA20B59E}"/>
              </a:ext>
            </a:extLst>
          </p:cNvPr>
          <p:cNvSpPr>
            <a:spLocks noGrp="1"/>
          </p:cNvSpPr>
          <p:nvPr>
            <p:ph type="title"/>
          </p:nvPr>
        </p:nvSpPr>
        <p:spPr/>
        <p:txBody>
          <a:bodyPr/>
          <a:lstStyle/>
          <a:p>
            <a:r>
              <a:rPr lang="en-GB" dirty="0"/>
              <a:t>7. 3- to 5-year budget projections</a:t>
            </a:r>
          </a:p>
        </p:txBody>
      </p:sp>
      <p:sp>
        <p:nvSpPr>
          <p:cNvPr id="3" name="Content Placeholder 2">
            <a:extLst>
              <a:ext uri="{FF2B5EF4-FFF2-40B4-BE49-F238E27FC236}">
                <a16:creationId xmlns:a16="http://schemas.microsoft.com/office/drawing/2014/main" id="{5A1B6B39-23EE-42C7-A4B9-B5947FC7FCEE}"/>
              </a:ext>
            </a:extLst>
          </p:cNvPr>
          <p:cNvSpPr>
            <a:spLocks noGrp="1"/>
          </p:cNvSpPr>
          <p:nvPr>
            <p:ph idx="1"/>
          </p:nvPr>
        </p:nvSpPr>
        <p:spPr/>
        <p:txBody>
          <a:bodyPr/>
          <a:lstStyle/>
          <a:p>
            <a:r>
              <a:rPr lang="en-GB" dirty="0"/>
              <a:t>If the cautious budget indicates potential financial</a:t>
            </a:r>
            <a:br>
              <a:rPr lang="en-GB" dirty="0"/>
            </a:br>
            <a:r>
              <a:rPr lang="en-GB" dirty="0"/>
              <a:t>difficulties, what contingency plans does the school have to overcome them?</a:t>
            </a:r>
          </a:p>
          <a:p>
            <a:r>
              <a:rPr lang="en-GB" dirty="0"/>
              <a:t>Are there any issues in the medium term that should be addressed now?</a:t>
            </a:r>
          </a:p>
          <a:p>
            <a:r>
              <a:rPr lang="en-GB" dirty="0"/>
              <a:t>How will current decisions impact medium-term budgets?</a:t>
            </a:r>
          </a:p>
          <a:p>
            <a:r>
              <a:rPr lang="en-GB" dirty="0"/>
              <a:t>What do we need to put in place now to ensure we have the necessary funding in the future?</a:t>
            </a:r>
          </a:p>
          <a:p>
            <a:endParaRPr lang="en-GB" dirty="0"/>
          </a:p>
        </p:txBody>
      </p:sp>
    </p:spTree>
    <p:extLst>
      <p:ext uri="{BB962C8B-B14F-4D97-AF65-F5344CB8AC3E}">
        <p14:creationId xmlns:p14="http://schemas.microsoft.com/office/powerpoint/2010/main" val="188818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BC5E2-62C6-4E15-A5A0-B99C83A8C309}"/>
              </a:ext>
            </a:extLst>
          </p:cNvPr>
          <p:cNvSpPr>
            <a:spLocks noGrp="1"/>
          </p:cNvSpPr>
          <p:nvPr>
            <p:ph type="title"/>
          </p:nvPr>
        </p:nvSpPr>
        <p:spPr/>
        <p:txBody>
          <a:bodyPr/>
          <a:lstStyle/>
          <a:p>
            <a:r>
              <a:rPr lang="en-GB" dirty="0"/>
              <a:t>Financial planning and value for money</a:t>
            </a:r>
          </a:p>
        </p:txBody>
      </p:sp>
      <p:sp>
        <p:nvSpPr>
          <p:cNvPr id="3" name="Content Placeholder 2">
            <a:extLst>
              <a:ext uri="{FF2B5EF4-FFF2-40B4-BE49-F238E27FC236}">
                <a16:creationId xmlns:a16="http://schemas.microsoft.com/office/drawing/2014/main" id="{68E8BDEC-3F89-4A75-B9AA-D7C3616644D6}"/>
              </a:ext>
            </a:extLst>
          </p:cNvPr>
          <p:cNvSpPr>
            <a:spLocks noGrp="1"/>
          </p:cNvSpPr>
          <p:nvPr>
            <p:ph idx="1"/>
          </p:nvPr>
        </p:nvSpPr>
        <p:spPr/>
        <p:txBody>
          <a:bodyPr/>
          <a:lstStyle/>
          <a:p>
            <a:r>
              <a:rPr lang="en-GB" dirty="0"/>
              <a:t>What to have in place</a:t>
            </a:r>
          </a:p>
          <a:p>
            <a:r>
              <a:rPr lang="en-GB" dirty="0"/>
              <a:t>What to look out for</a:t>
            </a:r>
          </a:p>
          <a:p>
            <a:r>
              <a:rPr lang="en-GB" dirty="0"/>
              <a:t>Developing a strategic plan</a:t>
            </a:r>
          </a:p>
        </p:txBody>
      </p:sp>
    </p:spTree>
    <p:extLst>
      <p:ext uri="{BB962C8B-B14F-4D97-AF65-F5344CB8AC3E}">
        <p14:creationId xmlns:p14="http://schemas.microsoft.com/office/powerpoint/2010/main" val="3277798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476CC-E91C-469D-BA57-19A85FC9B20C}"/>
              </a:ext>
            </a:extLst>
          </p:cNvPr>
          <p:cNvSpPr>
            <a:spLocks noGrp="1"/>
          </p:cNvSpPr>
          <p:nvPr>
            <p:ph type="title"/>
          </p:nvPr>
        </p:nvSpPr>
        <p:spPr>
          <a:xfrm>
            <a:off x="497305" y="365125"/>
            <a:ext cx="10856495" cy="1325563"/>
          </a:xfrm>
        </p:spPr>
        <p:txBody>
          <a:bodyPr/>
          <a:lstStyle/>
          <a:p>
            <a:r>
              <a:rPr lang="en-GB" dirty="0"/>
              <a:t>8. Spend per pupil for non-pay expenditure lines compared to similar schools</a:t>
            </a:r>
          </a:p>
        </p:txBody>
      </p:sp>
      <p:sp>
        <p:nvSpPr>
          <p:cNvPr id="3" name="Content Placeholder 2">
            <a:extLst>
              <a:ext uri="{FF2B5EF4-FFF2-40B4-BE49-F238E27FC236}">
                <a16:creationId xmlns:a16="http://schemas.microsoft.com/office/drawing/2014/main" id="{C7B6C34A-C4A6-4FFA-B2EC-53EE0D687778}"/>
              </a:ext>
            </a:extLst>
          </p:cNvPr>
          <p:cNvSpPr>
            <a:spLocks noGrp="1"/>
          </p:cNvSpPr>
          <p:nvPr>
            <p:ph idx="1"/>
          </p:nvPr>
        </p:nvSpPr>
        <p:spPr/>
        <p:txBody>
          <a:bodyPr/>
          <a:lstStyle/>
          <a:p>
            <a:pPr marL="0" indent="0">
              <a:buNone/>
            </a:pPr>
            <a:r>
              <a:rPr lang="en-GB" dirty="0"/>
              <a:t>You might want to ask:</a:t>
            </a:r>
          </a:p>
          <a:p>
            <a:r>
              <a:rPr lang="en-GB" dirty="0"/>
              <a:t>What is the spend per pupil for catering, ICT, estates management, business administration, energy and curriculum supplies?</a:t>
            </a:r>
          </a:p>
          <a:p>
            <a:r>
              <a:rPr lang="en-GB" dirty="0"/>
              <a:t>If benchmarking indicates a relatively high spend on a particular expenditure line, do you know why?</a:t>
            </a:r>
          </a:p>
          <a:p>
            <a:r>
              <a:rPr lang="en-GB" dirty="0"/>
              <a:t>Are the reasons unavoidable, or are further efficiencies possible?</a:t>
            </a:r>
          </a:p>
        </p:txBody>
      </p:sp>
    </p:spTree>
    <p:extLst>
      <p:ext uri="{BB962C8B-B14F-4D97-AF65-F5344CB8AC3E}">
        <p14:creationId xmlns:p14="http://schemas.microsoft.com/office/powerpoint/2010/main" val="1347187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476CC-E91C-469D-BA57-19A85FC9B20C}"/>
              </a:ext>
            </a:extLst>
          </p:cNvPr>
          <p:cNvSpPr>
            <a:spLocks noGrp="1"/>
          </p:cNvSpPr>
          <p:nvPr>
            <p:ph type="title"/>
          </p:nvPr>
        </p:nvSpPr>
        <p:spPr>
          <a:xfrm>
            <a:off x="497305" y="365125"/>
            <a:ext cx="10856495" cy="1325563"/>
          </a:xfrm>
        </p:spPr>
        <p:txBody>
          <a:bodyPr/>
          <a:lstStyle/>
          <a:p>
            <a:r>
              <a:rPr lang="en-GB" dirty="0"/>
              <a:t>8. Spend per pupil for non-pay expenditure lines compared to similar schools</a:t>
            </a:r>
          </a:p>
        </p:txBody>
      </p:sp>
      <p:sp>
        <p:nvSpPr>
          <p:cNvPr id="3" name="Content Placeholder 2">
            <a:extLst>
              <a:ext uri="{FF2B5EF4-FFF2-40B4-BE49-F238E27FC236}">
                <a16:creationId xmlns:a16="http://schemas.microsoft.com/office/drawing/2014/main" id="{C7B6C34A-C4A6-4FFA-B2EC-53EE0D687778}"/>
              </a:ext>
            </a:extLst>
          </p:cNvPr>
          <p:cNvSpPr>
            <a:spLocks noGrp="1"/>
          </p:cNvSpPr>
          <p:nvPr>
            <p:ph idx="1"/>
          </p:nvPr>
        </p:nvSpPr>
        <p:spPr/>
        <p:txBody>
          <a:bodyPr/>
          <a:lstStyle/>
          <a:p>
            <a:r>
              <a:rPr lang="en-GB" dirty="0"/>
              <a:t>If the cost of energy seems high compared with similar schools, can you invest in energy-saving measures to reduce the cost?</a:t>
            </a:r>
          </a:p>
          <a:p>
            <a:r>
              <a:rPr lang="en-GB" dirty="0"/>
              <a:t>If spend on learning resources seems high compared to similar schools, are there opportunities for collaborating with other local schools to bring costs down?</a:t>
            </a:r>
          </a:p>
          <a:p>
            <a:r>
              <a:rPr lang="en-GB" dirty="0"/>
              <a:t>Multi-academy trust (MAT) trustees may also want to compare their level of ‘top slice’ to other MATs, what it is used for, and how it provides value for money for member academies.</a:t>
            </a:r>
          </a:p>
          <a:p>
            <a:endParaRPr lang="en-GB" dirty="0"/>
          </a:p>
        </p:txBody>
      </p:sp>
    </p:spTree>
    <p:extLst>
      <p:ext uri="{BB962C8B-B14F-4D97-AF65-F5344CB8AC3E}">
        <p14:creationId xmlns:p14="http://schemas.microsoft.com/office/powerpoint/2010/main" val="1557131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AD600-DE39-479F-A88D-A9CA99836217}"/>
              </a:ext>
            </a:extLst>
          </p:cNvPr>
          <p:cNvSpPr>
            <a:spLocks noGrp="1"/>
          </p:cNvSpPr>
          <p:nvPr>
            <p:ph type="title"/>
          </p:nvPr>
        </p:nvSpPr>
        <p:spPr/>
        <p:txBody>
          <a:bodyPr/>
          <a:lstStyle/>
          <a:p>
            <a:r>
              <a:rPr lang="en-GB" dirty="0"/>
              <a:t>9. School improvement plan priorities and the relative cost of options</a:t>
            </a:r>
          </a:p>
        </p:txBody>
      </p:sp>
      <p:sp>
        <p:nvSpPr>
          <p:cNvPr id="3" name="Content Placeholder 2">
            <a:extLst>
              <a:ext uri="{FF2B5EF4-FFF2-40B4-BE49-F238E27FC236}">
                <a16:creationId xmlns:a16="http://schemas.microsoft.com/office/drawing/2014/main" id="{8B1FBA29-984B-4EF2-907F-01996480A26D}"/>
              </a:ext>
            </a:extLst>
          </p:cNvPr>
          <p:cNvSpPr>
            <a:spLocks noGrp="1"/>
          </p:cNvSpPr>
          <p:nvPr>
            <p:ph idx="1"/>
          </p:nvPr>
        </p:nvSpPr>
        <p:spPr/>
        <p:txBody>
          <a:bodyPr/>
          <a:lstStyle/>
          <a:p>
            <a:pPr marL="0" indent="0">
              <a:buNone/>
            </a:pPr>
            <a:r>
              <a:rPr lang="en-GB" dirty="0"/>
              <a:t>The budgetary process sits firmly within the strategic leadership framework and should link into the overall management and planning cycle, rather than being seen as an additional activity that is the responsibility of the finance manager. (Later we will talk about joined-up leadership.)</a:t>
            </a:r>
          </a:p>
          <a:p>
            <a:pPr marL="0" indent="0">
              <a:buNone/>
            </a:pPr>
            <a:r>
              <a:rPr lang="en-GB" dirty="0"/>
              <a:t>You might want to ask:</a:t>
            </a:r>
          </a:p>
          <a:p>
            <a:r>
              <a:rPr lang="en-GB" dirty="0"/>
              <a:t>Are school improvement initiatives prioritised, costed and linked to the budget?</a:t>
            </a:r>
          </a:p>
          <a:p>
            <a:r>
              <a:rPr lang="en-GB" dirty="0"/>
              <a:t>Are all new initiatives fully costed before your school is committed to the proposal?</a:t>
            </a:r>
          </a:p>
        </p:txBody>
      </p:sp>
    </p:spTree>
    <p:extLst>
      <p:ext uri="{BB962C8B-B14F-4D97-AF65-F5344CB8AC3E}">
        <p14:creationId xmlns:p14="http://schemas.microsoft.com/office/powerpoint/2010/main" val="220287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5A85-072E-4FBC-8646-E964D9DB0C26}"/>
              </a:ext>
            </a:extLst>
          </p:cNvPr>
          <p:cNvSpPr>
            <a:spLocks noGrp="1"/>
          </p:cNvSpPr>
          <p:nvPr>
            <p:ph type="title"/>
          </p:nvPr>
        </p:nvSpPr>
        <p:spPr/>
        <p:txBody>
          <a:bodyPr/>
          <a:lstStyle/>
          <a:p>
            <a:r>
              <a:rPr lang="en-GB" dirty="0"/>
              <a:t>10. List of contracts with costs and renewal dates</a:t>
            </a:r>
          </a:p>
        </p:txBody>
      </p:sp>
      <p:sp>
        <p:nvSpPr>
          <p:cNvPr id="3" name="Content Placeholder 2">
            <a:extLst>
              <a:ext uri="{FF2B5EF4-FFF2-40B4-BE49-F238E27FC236}">
                <a16:creationId xmlns:a16="http://schemas.microsoft.com/office/drawing/2014/main" id="{B852C50A-E574-4D0F-AB36-72BE165ED288}"/>
              </a:ext>
            </a:extLst>
          </p:cNvPr>
          <p:cNvSpPr>
            <a:spLocks noGrp="1"/>
          </p:cNvSpPr>
          <p:nvPr>
            <p:ph idx="1"/>
          </p:nvPr>
        </p:nvSpPr>
        <p:spPr/>
        <p:txBody>
          <a:bodyPr/>
          <a:lstStyle/>
          <a:p>
            <a:pPr marL="0" indent="0">
              <a:buNone/>
            </a:pPr>
            <a:r>
              <a:rPr lang="en-GB" dirty="0"/>
              <a:t>Each year, your school must review its contracts for all of its services to check which ones are due for renewal. Check that contracts are good value for money (VFM) and meet the school’s needs.</a:t>
            </a:r>
          </a:p>
          <a:p>
            <a:pPr marL="0" indent="0">
              <a:buNone/>
            </a:pPr>
            <a:r>
              <a:rPr lang="en-GB" dirty="0"/>
              <a:t>You might want to ask:</a:t>
            </a:r>
          </a:p>
          <a:p>
            <a:r>
              <a:rPr lang="en-GB" dirty="0"/>
              <a:t>Are all contracts due for renewal re-tendered/reviewed for VFM before renewal?</a:t>
            </a:r>
          </a:p>
        </p:txBody>
      </p:sp>
    </p:spTree>
    <p:extLst>
      <p:ext uri="{BB962C8B-B14F-4D97-AF65-F5344CB8AC3E}">
        <p14:creationId xmlns:p14="http://schemas.microsoft.com/office/powerpoint/2010/main" val="2562614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5A85-072E-4FBC-8646-E964D9DB0C26}"/>
              </a:ext>
            </a:extLst>
          </p:cNvPr>
          <p:cNvSpPr>
            <a:spLocks noGrp="1"/>
          </p:cNvSpPr>
          <p:nvPr>
            <p:ph type="title"/>
          </p:nvPr>
        </p:nvSpPr>
        <p:spPr/>
        <p:txBody>
          <a:bodyPr/>
          <a:lstStyle/>
          <a:p>
            <a:r>
              <a:rPr lang="en-GB" dirty="0"/>
              <a:t>10. List of contracts with costs and renewal dates</a:t>
            </a:r>
          </a:p>
        </p:txBody>
      </p:sp>
      <p:sp>
        <p:nvSpPr>
          <p:cNvPr id="3" name="Content Placeholder 2">
            <a:extLst>
              <a:ext uri="{FF2B5EF4-FFF2-40B4-BE49-F238E27FC236}">
                <a16:creationId xmlns:a16="http://schemas.microsoft.com/office/drawing/2014/main" id="{B852C50A-E574-4D0F-AB36-72BE165ED288}"/>
              </a:ext>
            </a:extLst>
          </p:cNvPr>
          <p:cNvSpPr>
            <a:spLocks noGrp="1"/>
          </p:cNvSpPr>
          <p:nvPr>
            <p:ph idx="1"/>
          </p:nvPr>
        </p:nvSpPr>
        <p:spPr/>
        <p:txBody>
          <a:bodyPr/>
          <a:lstStyle/>
          <a:p>
            <a:r>
              <a:rPr lang="en-GB" dirty="0"/>
              <a:t>Are there any regular payments for services that are an invoice-only contract? Include all goods and services on a contracts list, including single-item and routine purchases, such as stationery. Check all suppliers are on contracts list and review the overall list for VFM.</a:t>
            </a:r>
          </a:p>
          <a:p>
            <a:endParaRPr lang="en-GB" dirty="0"/>
          </a:p>
        </p:txBody>
      </p:sp>
    </p:spTree>
    <p:extLst>
      <p:ext uri="{BB962C8B-B14F-4D97-AF65-F5344CB8AC3E}">
        <p14:creationId xmlns:p14="http://schemas.microsoft.com/office/powerpoint/2010/main" val="3520962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07A89-98EA-4CF5-A9B6-5B8AB67C3E53}"/>
              </a:ext>
            </a:extLst>
          </p:cNvPr>
          <p:cNvSpPr>
            <a:spLocks noGrp="1"/>
          </p:cNvSpPr>
          <p:nvPr>
            <p:ph type="title"/>
          </p:nvPr>
        </p:nvSpPr>
        <p:spPr/>
        <p:txBody>
          <a:bodyPr/>
          <a:lstStyle/>
          <a:p>
            <a:r>
              <a:rPr lang="en-GB" dirty="0"/>
              <a:t>Bringing it all together through joined-up decision-making and ICFP</a:t>
            </a:r>
          </a:p>
        </p:txBody>
      </p:sp>
    </p:spTree>
    <p:extLst>
      <p:ext uri="{BB962C8B-B14F-4D97-AF65-F5344CB8AC3E}">
        <p14:creationId xmlns:p14="http://schemas.microsoft.com/office/powerpoint/2010/main" val="3321773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23B3C152-84F7-46ED-8CC3-D73EECE94F3B}"/>
              </a:ext>
            </a:extLst>
          </p:cNvPr>
          <p:cNvGraphicFramePr/>
          <p:nvPr/>
        </p:nvGraphicFramePr>
        <p:xfrm>
          <a:off x="1712925" y="1510923"/>
          <a:ext cx="8509211" cy="5055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a:extLst>
              <a:ext uri="{FF2B5EF4-FFF2-40B4-BE49-F238E27FC236}">
                <a16:creationId xmlns:a16="http://schemas.microsoft.com/office/drawing/2014/main" id="{0B256967-4F12-4B1A-9944-AF9BA4345393}"/>
              </a:ext>
            </a:extLst>
          </p:cNvPr>
          <p:cNvSpPr>
            <a:spLocks noGrp="1"/>
          </p:cNvSpPr>
          <p:nvPr>
            <p:ph type="title"/>
          </p:nvPr>
        </p:nvSpPr>
        <p:spPr/>
        <p:txBody>
          <a:bodyPr/>
          <a:lstStyle/>
          <a:p>
            <a:r>
              <a:rPr lang="en-GB" dirty="0"/>
              <a:t>The three pillars of education leadership</a:t>
            </a:r>
          </a:p>
        </p:txBody>
      </p:sp>
    </p:spTree>
    <p:extLst>
      <p:ext uri="{BB962C8B-B14F-4D97-AF65-F5344CB8AC3E}">
        <p14:creationId xmlns:p14="http://schemas.microsoft.com/office/powerpoint/2010/main" val="2862797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A7B79-B824-4775-921F-641A7267C832}"/>
              </a:ext>
            </a:extLst>
          </p:cNvPr>
          <p:cNvSpPr>
            <a:spLocks noGrp="1"/>
          </p:cNvSpPr>
          <p:nvPr>
            <p:ph type="title"/>
          </p:nvPr>
        </p:nvSpPr>
        <p:spPr/>
        <p:txBody>
          <a:bodyPr/>
          <a:lstStyle/>
          <a:p>
            <a:r>
              <a:rPr lang="en-GB" sz="3000" dirty="0"/>
              <a:t>Strategic prioritisation through an integrated approach to curriculum-led planning</a:t>
            </a:r>
          </a:p>
        </p:txBody>
      </p:sp>
      <p:graphicFrame>
        <p:nvGraphicFramePr>
          <p:cNvPr id="7" name="Table 6">
            <a:extLst>
              <a:ext uri="{FF2B5EF4-FFF2-40B4-BE49-F238E27FC236}">
                <a16:creationId xmlns:a16="http://schemas.microsoft.com/office/drawing/2014/main" id="{D037E52C-4D02-4836-8DEF-29626CAF35F3}"/>
              </a:ext>
            </a:extLst>
          </p:cNvPr>
          <p:cNvGraphicFramePr>
            <a:graphicFrameLocks noGrp="1"/>
          </p:cNvGraphicFramePr>
          <p:nvPr>
            <p:extLst>
              <p:ext uri="{D42A27DB-BD31-4B8C-83A1-F6EECF244321}">
                <p14:modId xmlns:p14="http://schemas.microsoft.com/office/powerpoint/2010/main" val="1738645042"/>
              </p:ext>
            </p:extLst>
          </p:nvPr>
        </p:nvGraphicFramePr>
        <p:xfrm>
          <a:off x="739326" y="1084536"/>
          <a:ext cx="6346487" cy="2192414"/>
        </p:xfrm>
        <a:graphic>
          <a:graphicData uri="http://schemas.openxmlformats.org/drawingml/2006/table">
            <a:tbl>
              <a:tblPr/>
              <a:tblGrid>
                <a:gridCol w="991638">
                  <a:extLst>
                    <a:ext uri="{9D8B030D-6E8A-4147-A177-3AD203B41FA5}">
                      <a16:colId xmlns:a16="http://schemas.microsoft.com/office/drawing/2014/main" val="2560261049"/>
                    </a:ext>
                  </a:extLst>
                </a:gridCol>
                <a:gridCol w="766266">
                  <a:extLst>
                    <a:ext uri="{9D8B030D-6E8A-4147-A177-3AD203B41FA5}">
                      <a16:colId xmlns:a16="http://schemas.microsoft.com/office/drawing/2014/main" val="3607665609"/>
                    </a:ext>
                  </a:extLst>
                </a:gridCol>
                <a:gridCol w="1244057">
                  <a:extLst>
                    <a:ext uri="{9D8B030D-6E8A-4147-A177-3AD203B41FA5}">
                      <a16:colId xmlns:a16="http://schemas.microsoft.com/office/drawing/2014/main" val="7166200"/>
                    </a:ext>
                  </a:extLst>
                </a:gridCol>
                <a:gridCol w="576953">
                  <a:extLst>
                    <a:ext uri="{9D8B030D-6E8A-4147-A177-3AD203B41FA5}">
                      <a16:colId xmlns:a16="http://schemas.microsoft.com/office/drawing/2014/main" val="2938889488"/>
                    </a:ext>
                  </a:extLst>
                </a:gridCol>
                <a:gridCol w="576953">
                  <a:extLst>
                    <a:ext uri="{9D8B030D-6E8A-4147-A177-3AD203B41FA5}">
                      <a16:colId xmlns:a16="http://schemas.microsoft.com/office/drawing/2014/main" val="322117415"/>
                    </a:ext>
                  </a:extLst>
                </a:gridCol>
                <a:gridCol w="576953">
                  <a:extLst>
                    <a:ext uri="{9D8B030D-6E8A-4147-A177-3AD203B41FA5}">
                      <a16:colId xmlns:a16="http://schemas.microsoft.com/office/drawing/2014/main" val="2634604976"/>
                    </a:ext>
                  </a:extLst>
                </a:gridCol>
                <a:gridCol w="576953">
                  <a:extLst>
                    <a:ext uri="{9D8B030D-6E8A-4147-A177-3AD203B41FA5}">
                      <a16:colId xmlns:a16="http://schemas.microsoft.com/office/drawing/2014/main" val="3775547530"/>
                    </a:ext>
                  </a:extLst>
                </a:gridCol>
                <a:gridCol w="1036714">
                  <a:extLst>
                    <a:ext uri="{9D8B030D-6E8A-4147-A177-3AD203B41FA5}">
                      <a16:colId xmlns:a16="http://schemas.microsoft.com/office/drawing/2014/main" val="2902079182"/>
                    </a:ext>
                  </a:extLst>
                </a:gridCol>
              </a:tblGrid>
              <a:tr h="547407">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Pupil numbers</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Year group</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Minimum class size</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Period 1</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Period 2</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Period 3</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Period 4</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Timetabled periods needed</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extLst>
                  <a:ext uri="{0D108BD9-81ED-4DB2-BD59-A6C34878D82A}">
                    <a16:rowId xmlns:a16="http://schemas.microsoft.com/office/drawing/2014/main" val="864993015"/>
                  </a:ext>
                </a:extLst>
              </a:tr>
              <a:tr h="217926">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Y7</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622701"/>
                  </a:ext>
                </a:extLst>
              </a:tr>
              <a:tr h="217926">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Y8</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1151985733"/>
                  </a:ext>
                </a:extLst>
              </a:tr>
              <a:tr h="217926">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Y9</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3486386345"/>
                  </a:ext>
                </a:extLst>
              </a:tr>
              <a:tr h="217926">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Y10</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1318136802"/>
                  </a:ext>
                </a:extLst>
              </a:tr>
              <a:tr h="217926">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Y11</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1164505784"/>
                  </a:ext>
                </a:extLst>
              </a:tr>
              <a:tr h="367690">
                <a:tc>
                  <a:txBody>
                    <a:bodyPr/>
                    <a:lstStyle/>
                    <a:p>
                      <a:pPr algn="l" fontAlgn="b"/>
                      <a:endParaRPr lang="en-GB" sz="1400" b="0" i="0" u="none" strike="noStrike" dirty="0">
                        <a:solidFill>
                          <a:srgbClr val="000000"/>
                        </a:solidFill>
                        <a:effectLst/>
                        <a:latin typeface="Leelawadee" panose="020B0502040204020203" pitchFamily="34" charset="-34"/>
                        <a:cs typeface="Leelawadee" panose="020B0502040204020203" pitchFamily="34" charset="-34"/>
                      </a:endParaRPr>
                    </a:p>
                  </a:txBody>
                  <a:tcPr marL="8402" marR="8402" marT="8402"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GB" sz="1400" b="0" i="0" u="none" strike="noStrike" dirty="0">
                        <a:solidFill>
                          <a:srgbClr val="000000"/>
                        </a:solidFill>
                        <a:effectLst/>
                        <a:latin typeface="Leelawadee" panose="020B0502040204020203" pitchFamily="34" charset="-34"/>
                        <a:cs typeface="Leelawadee" panose="020B0502040204020203" pitchFamily="34" charset="-34"/>
                      </a:endParaRPr>
                    </a:p>
                  </a:txBody>
                  <a:tcPr marL="8402" marR="8402" marT="8402"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GB" sz="1400" b="0" i="0" u="none" strike="noStrike" dirty="0">
                        <a:solidFill>
                          <a:srgbClr val="000000"/>
                        </a:solidFill>
                        <a:effectLst/>
                        <a:latin typeface="Leelawadee" panose="020B0502040204020203" pitchFamily="34" charset="-34"/>
                        <a:cs typeface="Leelawadee" panose="020B0502040204020203" pitchFamily="34" charset="-34"/>
                      </a:endParaRPr>
                    </a:p>
                  </a:txBody>
                  <a:tcPr marL="8402" marR="8402" marT="8402"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GB" sz="1400" b="0" i="0" u="none" strike="noStrike" dirty="0">
                        <a:solidFill>
                          <a:srgbClr val="000000"/>
                        </a:solidFill>
                        <a:effectLst/>
                        <a:latin typeface="Leelawadee" panose="020B0502040204020203" pitchFamily="34" charset="-34"/>
                        <a:cs typeface="Leelawadee" panose="020B0502040204020203" pitchFamily="34" charset="-34"/>
                      </a:endParaRPr>
                    </a:p>
                  </a:txBody>
                  <a:tcPr marL="8402" marR="8402" marT="8402"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GB" sz="1400" b="0" i="0" u="none" strike="noStrike" dirty="0">
                        <a:solidFill>
                          <a:srgbClr val="000000"/>
                        </a:solidFill>
                        <a:effectLst/>
                        <a:latin typeface="Leelawadee" panose="020B0502040204020203" pitchFamily="34" charset="-34"/>
                        <a:cs typeface="Leelawadee" panose="020B0502040204020203" pitchFamily="34" charset="-34"/>
                      </a:endParaRPr>
                    </a:p>
                  </a:txBody>
                  <a:tcPr marL="8402" marR="8402" marT="8402"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GB" sz="1400" b="0" i="0" u="none" strike="noStrike" dirty="0">
                        <a:solidFill>
                          <a:srgbClr val="000000"/>
                        </a:solidFill>
                        <a:effectLst/>
                        <a:latin typeface="Leelawadee" panose="020B0502040204020203" pitchFamily="34" charset="-34"/>
                        <a:cs typeface="Leelawadee" panose="020B0502040204020203" pitchFamily="34" charset="-34"/>
                      </a:endParaRPr>
                    </a:p>
                  </a:txBody>
                  <a:tcPr marL="8402" marR="8402" marT="840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TOTAL A</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 </a:t>
                      </a:r>
                    </a:p>
                  </a:txBody>
                  <a:tcPr marL="8402" marR="8402" marT="84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extLst>
                  <a:ext uri="{0D108BD9-81ED-4DB2-BD59-A6C34878D82A}">
                    <a16:rowId xmlns:a16="http://schemas.microsoft.com/office/drawing/2014/main" val="513118603"/>
                  </a:ext>
                </a:extLst>
              </a:tr>
            </a:tbl>
          </a:graphicData>
        </a:graphic>
      </p:graphicFrame>
      <p:graphicFrame>
        <p:nvGraphicFramePr>
          <p:cNvPr id="9" name="Table 8">
            <a:extLst>
              <a:ext uri="{FF2B5EF4-FFF2-40B4-BE49-F238E27FC236}">
                <a16:creationId xmlns:a16="http://schemas.microsoft.com/office/drawing/2014/main" id="{910C4A4C-3EFA-4BD2-B59D-37E490B7E430}"/>
              </a:ext>
            </a:extLst>
          </p:cNvPr>
          <p:cNvGraphicFramePr>
            <a:graphicFrameLocks noGrp="1"/>
          </p:cNvGraphicFramePr>
          <p:nvPr>
            <p:extLst>
              <p:ext uri="{D42A27DB-BD31-4B8C-83A1-F6EECF244321}">
                <p14:modId xmlns:p14="http://schemas.microsoft.com/office/powerpoint/2010/main" val="2722017819"/>
              </p:ext>
            </p:extLst>
          </p:nvPr>
        </p:nvGraphicFramePr>
        <p:xfrm>
          <a:off x="739325" y="4041772"/>
          <a:ext cx="2476500" cy="1028700"/>
        </p:xfrm>
        <a:graphic>
          <a:graphicData uri="http://schemas.openxmlformats.org/drawingml/2006/table">
            <a:tbl>
              <a:tblPr/>
              <a:tblGrid>
                <a:gridCol w="1397000">
                  <a:extLst>
                    <a:ext uri="{9D8B030D-6E8A-4147-A177-3AD203B41FA5}">
                      <a16:colId xmlns:a16="http://schemas.microsoft.com/office/drawing/2014/main" val="2301459351"/>
                    </a:ext>
                  </a:extLst>
                </a:gridCol>
                <a:gridCol w="1079500">
                  <a:extLst>
                    <a:ext uri="{9D8B030D-6E8A-4147-A177-3AD203B41FA5}">
                      <a16:colId xmlns:a16="http://schemas.microsoft.com/office/drawing/2014/main" val="1700206719"/>
                    </a:ext>
                  </a:extLst>
                </a:gridCol>
              </a:tblGrid>
              <a:tr h="476250">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DfE funding revenue/pupil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600" b="1" i="0" u="none" strike="noStrike" dirty="0">
                          <a:solidFill>
                            <a:srgbClr val="000000"/>
                          </a:solidFill>
                          <a:effectLst/>
                          <a:latin typeface="Leelawadee" panose="020B0502040204020203" pitchFamily="34" charset="-34"/>
                          <a:cs typeface="Leelawadee" panose="020B0502040204020203" pitchFamily="34" charset="-34"/>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3676184664"/>
                  </a:ext>
                </a:extLst>
              </a:tr>
              <a:tr h="295275">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Other income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600" b="1" i="0" u="none" strike="noStrike" dirty="0">
                          <a:solidFill>
                            <a:srgbClr val="000000"/>
                          </a:solidFill>
                          <a:effectLst/>
                          <a:latin typeface="Leelawadee" panose="020B0502040204020203" pitchFamily="34" charset="-34"/>
                          <a:cs typeface="Leelawadee" panose="020B0502040204020203" pitchFamily="34" charset="-34"/>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2095393824"/>
                  </a:ext>
                </a:extLst>
              </a:tr>
              <a:tr h="257175">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TOTAL B</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600" b="1" i="0" u="none" strike="noStrike" dirty="0">
                          <a:solidFill>
                            <a:srgbClr val="FFFFFF"/>
                          </a:solidFill>
                          <a:effectLst/>
                          <a:latin typeface="Leelawadee" panose="020B0502040204020203" pitchFamily="34" charset="-34"/>
                          <a:cs typeface="Leelawadee" panose="020B0502040204020203" pitchFamily="34" charset="-34"/>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extLst>
                  <a:ext uri="{0D108BD9-81ED-4DB2-BD59-A6C34878D82A}">
                    <a16:rowId xmlns:a16="http://schemas.microsoft.com/office/drawing/2014/main" val="118157628"/>
                  </a:ext>
                </a:extLst>
              </a:tr>
            </a:tbl>
          </a:graphicData>
        </a:graphic>
      </p:graphicFrame>
      <p:graphicFrame>
        <p:nvGraphicFramePr>
          <p:cNvPr id="10" name="Table 9">
            <a:extLst>
              <a:ext uri="{FF2B5EF4-FFF2-40B4-BE49-F238E27FC236}">
                <a16:creationId xmlns:a16="http://schemas.microsoft.com/office/drawing/2014/main" id="{E14296B9-F6D2-47DD-BE4D-98F69DB54997}"/>
              </a:ext>
            </a:extLst>
          </p:cNvPr>
          <p:cNvGraphicFramePr>
            <a:graphicFrameLocks noGrp="1"/>
          </p:cNvGraphicFramePr>
          <p:nvPr>
            <p:extLst>
              <p:ext uri="{D42A27DB-BD31-4B8C-83A1-F6EECF244321}">
                <p14:modId xmlns:p14="http://schemas.microsoft.com/office/powerpoint/2010/main" val="3560275148"/>
              </p:ext>
            </p:extLst>
          </p:nvPr>
        </p:nvGraphicFramePr>
        <p:xfrm>
          <a:off x="5332582" y="3550485"/>
          <a:ext cx="4496430" cy="3147257"/>
        </p:xfrm>
        <a:graphic>
          <a:graphicData uri="http://schemas.openxmlformats.org/drawingml/2006/table">
            <a:tbl>
              <a:tblPr/>
              <a:tblGrid>
                <a:gridCol w="3006853">
                  <a:extLst>
                    <a:ext uri="{9D8B030D-6E8A-4147-A177-3AD203B41FA5}">
                      <a16:colId xmlns:a16="http://schemas.microsoft.com/office/drawing/2014/main" val="3648733974"/>
                    </a:ext>
                  </a:extLst>
                </a:gridCol>
                <a:gridCol w="727731">
                  <a:extLst>
                    <a:ext uri="{9D8B030D-6E8A-4147-A177-3AD203B41FA5}">
                      <a16:colId xmlns:a16="http://schemas.microsoft.com/office/drawing/2014/main" val="1534212960"/>
                    </a:ext>
                  </a:extLst>
                </a:gridCol>
                <a:gridCol w="761846">
                  <a:extLst>
                    <a:ext uri="{9D8B030D-6E8A-4147-A177-3AD203B41FA5}">
                      <a16:colId xmlns:a16="http://schemas.microsoft.com/office/drawing/2014/main" val="3005141784"/>
                    </a:ext>
                  </a:extLst>
                </a:gridCol>
              </a:tblGrid>
              <a:tr h="0">
                <a:tc>
                  <a:txBody>
                    <a:bodyPr/>
                    <a:lstStyle/>
                    <a:p>
                      <a:pPr algn="l" fontAlgn="b"/>
                      <a:endParaRPr lang="en-GB" sz="1400" b="0" i="0" u="none" strike="noStrike" dirty="0">
                        <a:solidFill>
                          <a:srgbClr val="000000"/>
                        </a:solidFill>
                        <a:effectLst/>
                        <a:latin typeface="Calibri" panose="020F0502020204030204" pitchFamily="34" charset="0"/>
                      </a:endParaRPr>
                    </a:p>
                  </a:txBody>
                  <a:tcPr marL="9028" marR="9028" marT="9028"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Value</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 of overall budget</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extLst>
                  <a:ext uri="{0D108BD9-81ED-4DB2-BD59-A6C34878D82A}">
                    <a16:rowId xmlns:a16="http://schemas.microsoft.com/office/drawing/2014/main" val="2607965768"/>
                  </a:ext>
                </a:extLst>
              </a:tr>
              <a:tr h="0">
                <a:tc>
                  <a:txBody>
                    <a:bodyPr/>
                    <a:lstStyle/>
                    <a:p>
                      <a:pPr algn="ctr" rtl="0" fontAlgn="ctr"/>
                      <a:r>
                        <a:rPr lang="en-GB" sz="1400" b="1" i="0" u="none" strike="noStrike" dirty="0">
                          <a:solidFill>
                            <a:schemeClr val="tx1">
                              <a:lumMod val="85000"/>
                              <a:lumOff val="15000"/>
                            </a:schemeClr>
                          </a:solidFill>
                          <a:effectLst/>
                          <a:highlight>
                            <a:srgbClr val="FFFF00"/>
                          </a:highlight>
                          <a:latin typeface="Leelawadee" panose="020B0502040204020203" pitchFamily="34" charset="-34"/>
                          <a:cs typeface="Leelawadee" panose="020B0502040204020203" pitchFamily="34" charset="-34"/>
                        </a:rPr>
                        <a:t>Leadership</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2270177925"/>
                  </a:ext>
                </a:extLst>
              </a:tr>
              <a:tr h="0">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Teaching</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3701600847"/>
                  </a:ext>
                </a:extLst>
              </a:tr>
              <a:tr h="0">
                <a:tc>
                  <a:txBody>
                    <a:bodyPr/>
                    <a:lstStyle/>
                    <a:p>
                      <a:pPr algn="ctr" rtl="0" fontAlgn="ctr"/>
                      <a:r>
                        <a:rPr lang="en-GB" sz="1400" b="1" i="0" u="none" strike="noStrike" dirty="0">
                          <a:solidFill>
                            <a:schemeClr val="tx1">
                              <a:lumMod val="85000"/>
                              <a:lumOff val="15000"/>
                            </a:schemeClr>
                          </a:solidFill>
                          <a:effectLst/>
                          <a:highlight>
                            <a:srgbClr val="FFFF00"/>
                          </a:highlight>
                          <a:latin typeface="Leelawadee" panose="020B0502040204020203" pitchFamily="34" charset="-34"/>
                          <a:cs typeface="Leelawadee" panose="020B0502040204020203" pitchFamily="34" charset="-34"/>
                        </a:rPr>
                        <a:t>Supply &amp; cover</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3887298241"/>
                  </a:ext>
                </a:extLst>
              </a:tr>
              <a:tr h="0">
                <a:tc>
                  <a:txBody>
                    <a:bodyPr/>
                    <a:lstStyle/>
                    <a:p>
                      <a:pPr algn="ctr" rtl="0" fontAlgn="ctr"/>
                      <a:r>
                        <a:rPr lang="en-GB" sz="1400" b="1" i="0" u="none" strike="noStrike" dirty="0">
                          <a:solidFill>
                            <a:schemeClr val="tx1">
                              <a:lumMod val="85000"/>
                              <a:lumOff val="15000"/>
                            </a:schemeClr>
                          </a:solidFill>
                          <a:effectLst/>
                          <a:highlight>
                            <a:srgbClr val="FFFF00"/>
                          </a:highlight>
                          <a:latin typeface="Leelawadee" panose="020B0502040204020203" pitchFamily="34" charset="-34"/>
                          <a:cs typeface="Leelawadee" panose="020B0502040204020203" pitchFamily="34" charset="-34"/>
                        </a:rPr>
                        <a:t>Teaching support</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1458793404"/>
                  </a:ext>
                </a:extLst>
              </a:tr>
              <a:tr h="0">
                <a:tc>
                  <a:txBody>
                    <a:bodyPr/>
                    <a:lstStyle/>
                    <a:p>
                      <a:pPr algn="ctr" rtl="0" fontAlgn="ctr"/>
                      <a:r>
                        <a:rPr lang="en-GB" sz="1400" b="1" i="0" u="none" strike="noStrike" dirty="0">
                          <a:solidFill>
                            <a:schemeClr val="tx1">
                              <a:lumMod val="85000"/>
                              <a:lumOff val="15000"/>
                            </a:schemeClr>
                          </a:solidFill>
                          <a:effectLst/>
                          <a:highlight>
                            <a:srgbClr val="FFFF00"/>
                          </a:highlight>
                          <a:latin typeface="Leelawadee" panose="020B0502040204020203" pitchFamily="34" charset="-34"/>
                          <a:cs typeface="Leelawadee" panose="020B0502040204020203" pitchFamily="34" charset="-34"/>
                        </a:rPr>
                        <a:t>Back office administration</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2796857078"/>
                  </a:ext>
                </a:extLst>
              </a:tr>
              <a:tr h="0">
                <a:tc>
                  <a:txBody>
                    <a:bodyPr/>
                    <a:lstStyle/>
                    <a:p>
                      <a:pPr algn="ctr" rtl="0" fontAlgn="ctr"/>
                      <a:r>
                        <a:rPr lang="en-GB" sz="1400" b="1" i="0" u="none" strike="noStrike" dirty="0">
                          <a:solidFill>
                            <a:schemeClr val="tx1">
                              <a:lumMod val="85000"/>
                              <a:lumOff val="15000"/>
                            </a:schemeClr>
                          </a:solidFill>
                          <a:effectLst/>
                          <a:highlight>
                            <a:srgbClr val="FFFF00"/>
                          </a:highlight>
                          <a:latin typeface="Leelawadee" panose="020B0502040204020203" pitchFamily="34" charset="-34"/>
                          <a:cs typeface="Leelawadee" panose="020B0502040204020203" pitchFamily="34" charset="-34"/>
                        </a:rPr>
                        <a:t>Premises</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3594824053"/>
                  </a:ext>
                </a:extLst>
              </a:tr>
              <a:tr h="0">
                <a:tc>
                  <a:txBody>
                    <a:bodyPr/>
                    <a:lstStyle/>
                    <a:p>
                      <a:pPr algn="ctr" rtl="0" fontAlgn="ctr"/>
                      <a:r>
                        <a:rPr lang="en-GB" sz="1400" b="1" i="0" u="none" strike="noStrike" dirty="0">
                          <a:solidFill>
                            <a:schemeClr val="tx1">
                              <a:lumMod val="85000"/>
                              <a:lumOff val="15000"/>
                            </a:schemeClr>
                          </a:solidFill>
                          <a:effectLst/>
                          <a:highlight>
                            <a:srgbClr val="FFFF00"/>
                          </a:highlight>
                          <a:latin typeface="Leelawadee" panose="020B0502040204020203" pitchFamily="34" charset="-34"/>
                          <a:cs typeface="Leelawadee" panose="020B0502040204020203" pitchFamily="34" charset="-34"/>
                        </a:rPr>
                        <a:t>Professional services</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2199788291"/>
                  </a:ext>
                </a:extLst>
              </a:tr>
              <a:tr h="0">
                <a:tc>
                  <a:txBody>
                    <a:bodyPr/>
                    <a:lstStyle/>
                    <a:p>
                      <a:pPr algn="ctr" rtl="0" fontAlgn="ctr"/>
                      <a:r>
                        <a:rPr lang="en-GB" sz="1400" b="1" i="0" u="none" strike="noStrike" dirty="0">
                          <a:solidFill>
                            <a:schemeClr val="tx1">
                              <a:lumMod val="85000"/>
                              <a:lumOff val="15000"/>
                            </a:schemeClr>
                          </a:solidFill>
                          <a:effectLst/>
                          <a:highlight>
                            <a:srgbClr val="FFFF00"/>
                          </a:highlight>
                          <a:latin typeface="Leelawadee" panose="020B0502040204020203" pitchFamily="34" charset="-34"/>
                          <a:cs typeface="Leelawadee" panose="020B0502040204020203" pitchFamily="34" charset="-34"/>
                        </a:rPr>
                        <a:t>CPD</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1037127107"/>
                  </a:ext>
                </a:extLst>
              </a:tr>
              <a:tr h="0">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Classroom resources &amp; equipment</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288609627"/>
                  </a:ext>
                </a:extLst>
              </a:tr>
              <a:tr h="0">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Central services top slice</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tc>
                  <a:txBody>
                    <a:bodyPr/>
                    <a:lstStyle/>
                    <a:p>
                      <a:pPr algn="ctr" rtl="0" fontAlgn="ctr"/>
                      <a:r>
                        <a:rPr lang="en-GB" sz="1400" b="1" i="0" u="none" strike="noStrike" dirty="0">
                          <a:solidFill>
                            <a:srgbClr val="000000"/>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4A6B2"/>
                    </a:solidFill>
                  </a:tcPr>
                </a:tc>
                <a:extLst>
                  <a:ext uri="{0D108BD9-81ED-4DB2-BD59-A6C34878D82A}">
                    <a16:rowId xmlns:a16="http://schemas.microsoft.com/office/drawing/2014/main" val="690467198"/>
                  </a:ext>
                </a:extLst>
              </a:tr>
              <a:tr h="274269">
                <a:tc>
                  <a:txBody>
                    <a:bodyPr/>
                    <a:lstStyle/>
                    <a:p>
                      <a:pPr algn="l" fontAlgn="b"/>
                      <a:endParaRPr lang="en-GB" sz="1400" b="0" i="0" u="none" strike="noStrike" dirty="0">
                        <a:solidFill>
                          <a:srgbClr val="000000"/>
                        </a:solidFill>
                        <a:effectLst/>
                        <a:latin typeface="Leelawadee" panose="020B0502040204020203" pitchFamily="34" charset="-34"/>
                        <a:cs typeface="Leelawadee" panose="020B0502040204020203" pitchFamily="34" charset="-34"/>
                      </a:endParaRPr>
                    </a:p>
                  </a:txBody>
                  <a:tcPr marL="9028" marR="9028" marT="90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TOTAL C</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tc>
                  <a:txBody>
                    <a:bodyPr/>
                    <a:lstStyle/>
                    <a:p>
                      <a:pPr algn="ctr" rtl="0" fontAlgn="ctr"/>
                      <a:r>
                        <a:rPr lang="en-GB" sz="1400" b="1" i="0" u="none" strike="noStrike" dirty="0">
                          <a:solidFill>
                            <a:srgbClr val="FFFFFF"/>
                          </a:solidFill>
                          <a:effectLst/>
                          <a:latin typeface="Leelawadee" panose="020B0502040204020203" pitchFamily="34" charset="-34"/>
                          <a:cs typeface="Leelawadee" panose="020B0502040204020203" pitchFamily="34" charset="-34"/>
                        </a:rPr>
                        <a:t> </a:t>
                      </a:r>
                    </a:p>
                  </a:txBody>
                  <a:tcPr marL="9028" marR="9028" marT="902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55560"/>
                    </a:solidFill>
                  </a:tcPr>
                </a:tc>
                <a:extLst>
                  <a:ext uri="{0D108BD9-81ED-4DB2-BD59-A6C34878D82A}">
                    <a16:rowId xmlns:a16="http://schemas.microsoft.com/office/drawing/2014/main" val="1800450898"/>
                  </a:ext>
                </a:extLst>
              </a:tr>
            </a:tbl>
          </a:graphicData>
        </a:graphic>
      </p:graphicFrame>
      <p:sp>
        <p:nvSpPr>
          <p:cNvPr id="11" name="Callout: Line 10">
            <a:extLst>
              <a:ext uri="{FF2B5EF4-FFF2-40B4-BE49-F238E27FC236}">
                <a16:creationId xmlns:a16="http://schemas.microsoft.com/office/drawing/2014/main" id="{6872D920-135F-428C-8382-57AD0ABC4D7F}"/>
              </a:ext>
            </a:extLst>
          </p:cNvPr>
          <p:cNvSpPr/>
          <p:nvPr/>
        </p:nvSpPr>
        <p:spPr>
          <a:xfrm>
            <a:off x="7667703" y="1761343"/>
            <a:ext cx="1239352" cy="642347"/>
          </a:xfrm>
          <a:prstGeom prst="borderCallout1">
            <a:avLst>
              <a:gd name="adj1" fmla="val 18750"/>
              <a:gd name="adj2" fmla="val -8333"/>
              <a:gd name="adj3" fmla="val -16912"/>
              <a:gd name="adj4" fmla="val -49309"/>
            </a:avLst>
          </a:prstGeom>
          <a:solidFill>
            <a:srgbClr val="455560"/>
          </a:solidFill>
          <a:ln>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Leelawadee" panose="020B0502040204020203" pitchFamily="34" charset="-34"/>
                <a:cs typeface="Leelawadee" panose="020B0502040204020203" pitchFamily="34" charset="-34"/>
              </a:rPr>
              <a:t>Know your contact ratios</a:t>
            </a:r>
          </a:p>
        </p:txBody>
      </p:sp>
      <p:sp>
        <p:nvSpPr>
          <p:cNvPr id="12" name="Callout: Line 11">
            <a:extLst>
              <a:ext uri="{FF2B5EF4-FFF2-40B4-BE49-F238E27FC236}">
                <a16:creationId xmlns:a16="http://schemas.microsoft.com/office/drawing/2014/main" id="{6504B8B0-E3C7-4493-881B-F12CA9453E87}"/>
              </a:ext>
            </a:extLst>
          </p:cNvPr>
          <p:cNvSpPr/>
          <p:nvPr/>
        </p:nvSpPr>
        <p:spPr>
          <a:xfrm>
            <a:off x="1025079" y="2992281"/>
            <a:ext cx="2608433" cy="642347"/>
          </a:xfrm>
          <a:prstGeom prst="borderCallout1">
            <a:avLst>
              <a:gd name="adj1" fmla="val 17574"/>
              <a:gd name="adj2" fmla="val 108740"/>
              <a:gd name="adj3" fmla="val -16912"/>
              <a:gd name="adj4" fmla="val 148252"/>
            </a:avLst>
          </a:prstGeom>
          <a:solidFill>
            <a:srgbClr val="455560"/>
          </a:solidFill>
          <a:ln>
            <a:solidFill>
              <a:srgbClr val="455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Leelawadee" panose="020B0502040204020203" pitchFamily="34" charset="-34"/>
                <a:cs typeface="Leelawadee" panose="020B0502040204020203" pitchFamily="34" charset="-34"/>
              </a:rPr>
              <a:t>Consider space allocation optimisation</a:t>
            </a:r>
          </a:p>
        </p:txBody>
      </p:sp>
      <p:sp>
        <p:nvSpPr>
          <p:cNvPr id="13" name="Rectangle: Rounded Corners 12">
            <a:extLst>
              <a:ext uri="{FF2B5EF4-FFF2-40B4-BE49-F238E27FC236}">
                <a16:creationId xmlns:a16="http://schemas.microsoft.com/office/drawing/2014/main" id="{A648CCE4-D3E3-421A-9EC2-D5CCDA4D7D70}"/>
              </a:ext>
            </a:extLst>
          </p:cNvPr>
          <p:cNvSpPr/>
          <p:nvPr/>
        </p:nvSpPr>
        <p:spPr>
          <a:xfrm>
            <a:off x="5546701" y="3467215"/>
            <a:ext cx="2667629" cy="689404"/>
          </a:xfrm>
          <a:prstGeom prst="roundRect">
            <a:avLst/>
          </a:prstGeom>
          <a:solidFill>
            <a:srgbClr val="455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lumMod val="85000"/>
                    <a:lumOff val="15000"/>
                  </a:schemeClr>
                </a:solidFill>
                <a:highlight>
                  <a:srgbClr val="FFFF00"/>
                </a:highlight>
                <a:latin typeface="Leelawadee" panose="020B0502040204020203" pitchFamily="34" charset="-34"/>
                <a:cs typeface="Leelawadee" panose="020B0502040204020203" pitchFamily="34" charset="-34"/>
              </a:rPr>
              <a:t>Opportunities for aggregation and economies of scale</a:t>
            </a:r>
          </a:p>
        </p:txBody>
      </p:sp>
      <p:sp>
        <p:nvSpPr>
          <p:cNvPr id="14" name="Rectangle: Rounded Corners 13">
            <a:extLst>
              <a:ext uri="{FF2B5EF4-FFF2-40B4-BE49-F238E27FC236}">
                <a16:creationId xmlns:a16="http://schemas.microsoft.com/office/drawing/2014/main" id="{897EBA6F-38B8-4EE6-B88C-C61FA0BF6F8F}"/>
              </a:ext>
            </a:extLst>
          </p:cNvPr>
          <p:cNvSpPr/>
          <p:nvPr/>
        </p:nvSpPr>
        <p:spPr>
          <a:xfrm>
            <a:off x="1229119" y="5265685"/>
            <a:ext cx="3952324" cy="1028700"/>
          </a:xfrm>
          <a:prstGeom prst="roundRect">
            <a:avLst/>
          </a:prstGeom>
          <a:solidFill>
            <a:srgbClr val="455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Leelawadee" panose="020B0502040204020203" pitchFamily="34" charset="-34"/>
                <a:cs typeface="Leelawadee" panose="020B0502040204020203" pitchFamily="34" charset="-34"/>
              </a:rPr>
              <a:t>TOTAL A + TOTAL B + TOTAL C</a:t>
            </a:r>
          </a:p>
          <a:p>
            <a:pPr algn="ctr"/>
            <a:r>
              <a:rPr lang="en-GB" b="1" dirty="0">
                <a:latin typeface="Leelawadee" panose="020B0502040204020203" pitchFamily="34" charset="-34"/>
                <a:cs typeface="Leelawadee" panose="020B0502040204020203" pitchFamily="34" charset="-34"/>
              </a:rPr>
              <a:t>must = BALANCED BUDGET</a:t>
            </a:r>
          </a:p>
        </p:txBody>
      </p:sp>
    </p:spTree>
    <p:extLst>
      <p:ext uri="{BB962C8B-B14F-4D97-AF65-F5344CB8AC3E}">
        <p14:creationId xmlns:p14="http://schemas.microsoft.com/office/powerpoint/2010/main" val="1528013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69F52-7971-4607-88A8-971645F3CC38}"/>
              </a:ext>
            </a:extLst>
          </p:cNvPr>
          <p:cNvSpPr>
            <a:spLocks noGrp="1"/>
          </p:cNvSpPr>
          <p:nvPr>
            <p:ph type="title"/>
          </p:nvPr>
        </p:nvSpPr>
        <p:spPr/>
        <p:txBody>
          <a:bodyPr/>
          <a:lstStyle/>
          <a:p>
            <a:r>
              <a:rPr lang="en-GB" dirty="0"/>
              <a:t>What is ICFP?</a:t>
            </a:r>
          </a:p>
        </p:txBody>
      </p:sp>
      <p:sp>
        <p:nvSpPr>
          <p:cNvPr id="3" name="Content Placeholder 2">
            <a:extLst>
              <a:ext uri="{FF2B5EF4-FFF2-40B4-BE49-F238E27FC236}">
                <a16:creationId xmlns:a16="http://schemas.microsoft.com/office/drawing/2014/main" id="{74C579B9-F6F4-4CBE-9E11-B53A2C7F195C}"/>
              </a:ext>
            </a:extLst>
          </p:cNvPr>
          <p:cNvSpPr>
            <a:spLocks noGrp="1"/>
          </p:cNvSpPr>
          <p:nvPr>
            <p:ph idx="1"/>
          </p:nvPr>
        </p:nvSpPr>
        <p:spPr/>
        <p:txBody>
          <a:bodyPr/>
          <a:lstStyle/>
          <a:p>
            <a:r>
              <a:rPr lang="en-GB" dirty="0"/>
              <a:t>ICFP stands for Integrated Curriculum Financial Planning</a:t>
            </a:r>
          </a:p>
          <a:p>
            <a:r>
              <a:rPr lang="en-GB" dirty="0"/>
              <a:t>ICFP is an important way to review a school’s financial and resource management planning and use against its widest curriculum delivery aims. It integrates the school and trust’s teaching and learning ambitions and financial resource management into one approach</a:t>
            </a:r>
          </a:p>
          <a:p>
            <a:r>
              <a:rPr lang="en-GB" dirty="0"/>
              <a:t>ICFP uses a reasonably simple set of metrics that assist with collaborative decision-making across the leadership triangle, requiring involvement from school business professionals, senior pedagogical leaders and governors/trustees</a:t>
            </a:r>
          </a:p>
        </p:txBody>
      </p:sp>
    </p:spTree>
    <p:extLst>
      <p:ext uri="{BB962C8B-B14F-4D97-AF65-F5344CB8AC3E}">
        <p14:creationId xmlns:p14="http://schemas.microsoft.com/office/powerpoint/2010/main" val="1940702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69F52-7971-4607-88A8-971645F3CC38}"/>
              </a:ext>
            </a:extLst>
          </p:cNvPr>
          <p:cNvSpPr>
            <a:spLocks noGrp="1"/>
          </p:cNvSpPr>
          <p:nvPr>
            <p:ph type="title"/>
          </p:nvPr>
        </p:nvSpPr>
        <p:spPr/>
        <p:txBody>
          <a:bodyPr/>
          <a:lstStyle/>
          <a:p>
            <a:r>
              <a:rPr lang="en-GB" dirty="0"/>
              <a:t>What is ICFP?</a:t>
            </a:r>
          </a:p>
        </p:txBody>
      </p:sp>
      <p:sp>
        <p:nvSpPr>
          <p:cNvPr id="3" name="Content Placeholder 2">
            <a:extLst>
              <a:ext uri="{FF2B5EF4-FFF2-40B4-BE49-F238E27FC236}">
                <a16:creationId xmlns:a16="http://schemas.microsoft.com/office/drawing/2014/main" id="{74C579B9-F6F4-4CBE-9E11-B53A2C7F195C}"/>
              </a:ext>
            </a:extLst>
          </p:cNvPr>
          <p:cNvSpPr>
            <a:spLocks noGrp="1"/>
          </p:cNvSpPr>
          <p:nvPr>
            <p:ph idx="1"/>
          </p:nvPr>
        </p:nvSpPr>
        <p:spPr>
          <a:xfrm>
            <a:off x="913616" y="1825625"/>
            <a:ext cx="10515600" cy="4351338"/>
          </a:xfrm>
        </p:spPr>
        <p:txBody>
          <a:bodyPr/>
          <a:lstStyle/>
          <a:p>
            <a:r>
              <a:rPr lang="en-GB" dirty="0"/>
              <a:t>It is important to mention that ICFP isn’t a new idea and many schools use it to a greater or lesser extent. It isn’t a reaction to a difficult financial situation but should be used as a proactive way of planning and using resources efficiently</a:t>
            </a:r>
          </a:p>
          <a:p>
            <a:r>
              <a:rPr lang="en-GB" dirty="0"/>
              <a:t>There is no prescribed way of implementing ICFP, but there are several well-established approaches in use in the sector</a:t>
            </a:r>
          </a:p>
          <a:p>
            <a:r>
              <a:rPr lang="en-GB" dirty="0"/>
              <a:t>When implemented fully, ICFP can be used to provide the analytical evidence that will inform the medium-term strategic planning as well as the short-term operational management action planning and collaborative decision-making of</a:t>
            </a:r>
            <a:br>
              <a:rPr lang="en-GB" dirty="0"/>
            </a:br>
            <a:r>
              <a:rPr lang="en-GB" dirty="0"/>
              <a:t>school business professionals, senior school leaders and governors</a:t>
            </a:r>
          </a:p>
        </p:txBody>
      </p:sp>
    </p:spTree>
    <p:extLst>
      <p:ext uri="{BB962C8B-B14F-4D97-AF65-F5344CB8AC3E}">
        <p14:creationId xmlns:p14="http://schemas.microsoft.com/office/powerpoint/2010/main" val="290045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341D-4367-4A63-9708-0D0F1334ECCE}"/>
              </a:ext>
            </a:extLst>
          </p:cNvPr>
          <p:cNvSpPr>
            <a:spLocks noGrp="1"/>
          </p:cNvSpPr>
          <p:nvPr>
            <p:ph type="title"/>
          </p:nvPr>
        </p:nvSpPr>
        <p:spPr/>
        <p:txBody>
          <a:bodyPr/>
          <a:lstStyle/>
          <a:p>
            <a:r>
              <a:rPr lang="en-GB" dirty="0"/>
              <a:t>Know your numbers</a:t>
            </a:r>
          </a:p>
        </p:txBody>
      </p:sp>
      <p:sp>
        <p:nvSpPr>
          <p:cNvPr id="3" name="Content Placeholder 2">
            <a:extLst>
              <a:ext uri="{FF2B5EF4-FFF2-40B4-BE49-F238E27FC236}">
                <a16:creationId xmlns:a16="http://schemas.microsoft.com/office/drawing/2014/main" id="{EA402CB4-9309-4B04-A844-2A1983B3FD28}"/>
              </a:ext>
            </a:extLst>
          </p:cNvPr>
          <p:cNvSpPr>
            <a:spLocks noGrp="1"/>
          </p:cNvSpPr>
          <p:nvPr>
            <p:ph idx="1"/>
          </p:nvPr>
        </p:nvSpPr>
        <p:spPr/>
        <p:txBody>
          <a:bodyPr/>
          <a:lstStyle/>
          <a:p>
            <a:pPr marL="514350" indent="-514350">
              <a:buFont typeface="+mj-lt"/>
              <a:buAutoNum type="arabicPeriod"/>
            </a:pPr>
            <a:r>
              <a:rPr lang="en-GB" dirty="0"/>
              <a:t>Staff pay as percentage of total expenditure</a:t>
            </a:r>
          </a:p>
          <a:p>
            <a:pPr marL="514350" indent="-514350">
              <a:buFont typeface="+mj-lt"/>
              <a:buAutoNum type="arabicPeriod"/>
            </a:pPr>
            <a:r>
              <a:rPr lang="en-GB" dirty="0"/>
              <a:t>Average teacher cost</a:t>
            </a:r>
          </a:p>
          <a:p>
            <a:pPr marL="514350" indent="-514350">
              <a:buFont typeface="+mj-lt"/>
              <a:buAutoNum type="arabicPeriod"/>
            </a:pPr>
            <a:r>
              <a:rPr lang="en-GB" dirty="0"/>
              <a:t>Pupil-to-teacher ratio (PTR)</a:t>
            </a:r>
          </a:p>
          <a:p>
            <a:pPr marL="514350" indent="-514350">
              <a:buFont typeface="+mj-lt"/>
              <a:buAutoNum type="arabicPeriod"/>
            </a:pPr>
            <a:r>
              <a:rPr lang="en-GB" dirty="0"/>
              <a:t>Class sizes</a:t>
            </a:r>
          </a:p>
          <a:p>
            <a:pPr marL="514350" indent="-514350">
              <a:buFont typeface="+mj-lt"/>
              <a:buAutoNum type="arabicPeriod"/>
            </a:pPr>
            <a:r>
              <a:rPr lang="en-GB" dirty="0"/>
              <a:t>Teacher contact ratio</a:t>
            </a:r>
          </a:p>
        </p:txBody>
      </p:sp>
    </p:spTree>
    <p:extLst>
      <p:ext uri="{BB962C8B-B14F-4D97-AF65-F5344CB8AC3E}">
        <p14:creationId xmlns:p14="http://schemas.microsoft.com/office/powerpoint/2010/main" val="5962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07827-8C1A-4556-82AE-95F1125236E3}"/>
              </a:ext>
            </a:extLst>
          </p:cNvPr>
          <p:cNvSpPr>
            <a:spLocks noGrp="1"/>
          </p:cNvSpPr>
          <p:nvPr>
            <p:ph type="title"/>
          </p:nvPr>
        </p:nvSpPr>
        <p:spPr/>
        <p:txBody>
          <a:bodyPr/>
          <a:lstStyle/>
          <a:p>
            <a:r>
              <a:rPr lang="en-GB" dirty="0"/>
              <a:t>What metrics does ISBL use?</a:t>
            </a:r>
          </a:p>
        </p:txBody>
      </p:sp>
      <p:pic>
        <p:nvPicPr>
          <p:cNvPr id="4" name="Picture 3">
            <a:extLst>
              <a:ext uri="{FF2B5EF4-FFF2-40B4-BE49-F238E27FC236}">
                <a16:creationId xmlns:a16="http://schemas.microsoft.com/office/drawing/2014/main" id="{EC9BA291-A8A7-4469-B197-E4A5AB8B873B}"/>
              </a:ext>
            </a:extLst>
          </p:cNvPr>
          <p:cNvPicPr>
            <a:picLocks noChangeAspect="1"/>
          </p:cNvPicPr>
          <p:nvPr/>
        </p:nvPicPr>
        <p:blipFill>
          <a:blip r:embed="rId2"/>
          <a:stretch>
            <a:fillRect/>
          </a:stretch>
        </p:blipFill>
        <p:spPr>
          <a:xfrm>
            <a:off x="923925" y="1158875"/>
            <a:ext cx="9105900" cy="5334000"/>
          </a:xfrm>
          <a:prstGeom prst="rect">
            <a:avLst/>
          </a:prstGeom>
        </p:spPr>
      </p:pic>
    </p:spTree>
    <p:extLst>
      <p:ext uri="{BB962C8B-B14F-4D97-AF65-F5344CB8AC3E}">
        <p14:creationId xmlns:p14="http://schemas.microsoft.com/office/powerpoint/2010/main" val="2627216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AEE3AC7-9FBE-4204-BB55-C35FAE4EF936}"/>
              </a:ext>
            </a:extLst>
          </p:cNvPr>
          <p:cNvPicPr>
            <a:picLocks noChangeAspect="1"/>
          </p:cNvPicPr>
          <p:nvPr/>
        </p:nvPicPr>
        <p:blipFill rotWithShape="1">
          <a:blip r:embed="rId2"/>
          <a:srcRect t="1668" b="5555"/>
          <a:stretch/>
        </p:blipFill>
        <p:spPr>
          <a:xfrm>
            <a:off x="1219200" y="247650"/>
            <a:ext cx="10972800" cy="6362700"/>
          </a:xfrm>
          <a:prstGeom prst="rect">
            <a:avLst/>
          </a:prstGeom>
        </p:spPr>
      </p:pic>
    </p:spTree>
    <p:extLst>
      <p:ext uri="{BB962C8B-B14F-4D97-AF65-F5344CB8AC3E}">
        <p14:creationId xmlns:p14="http://schemas.microsoft.com/office/powerpoint/2010/main" val="190737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98A9-BC41-4941-8EA0-F3EDF9ECC782}"/>
              </a:ext>
            </a:extLst>
          </p:cNvPr>
          <p:cNvSpPr>
            <a:spLocks noGrp="1"/>
          </p:cNvSpPr>
          <p:nvPr>
            <p:ph type="title"/>
          </p:nvPr>
        </p:nvSpPr>
        <p:spPr/>
        <p:txBody>
          <a:bodyPr/>
          <a:lstStyle/>
          <a:p>
            <a:r>
              <a:rPr lang="en-GB" dirty="0"/>
              <a:t>I-SOT: ISBL’s unique tool</a:t>
            </a:r>
          </a:p>
        </p:txBody>
      </p:sp>
      <p:sp>
        <p:nvSpPr>
          <p:cNvPr id="3" name="Content Placeholder 2">
            <a:extLst>
              <a:ext uri="{FF2B5EF4-FFF2-40B4-BE49-F238E27FC236}">
                <a16:creationId xmlns:a16="http://schemas.microsoft.com/office/drawing/2014/main" id="{299C8AF7-D91C-4315-AD95-90B3BD894EB1}"/>
              </a:ext>
            </a:extLst>
          </p:cNvPr>
          <p:cNvSpPr>
            <a:spLocks noGrp="1"/>
          </p:cNvSpPr>
          <p:nvPr>
            <p:ph idx="1"/>
          </p:nvPr>
        </p:nvSpPr>
        <p:spPr/>
        <p:txBody>
          <a:bodyPr/>
          <a:lstStyle/>
          <a:p>
            <a:pPr marL="0" indent="0">
              <a:buNone/>
            </a:pPr>
            <a:r>
              <a:rPr lang="en-GB" dirty="0"/>
              <a:t>Visit </a:t>
            </a:r>
            <a:r>
              <a:rPr lang="en-GB" dirty="0">
                <a:hlinkClick r:id="rId2"/>
              </a:rPr>
              <a:t>https://isbl.org.uk/training/isot.aspx</a:t>
            </a:r>
            <a:r>
              <a:rPr lang="en-GB" dirty="0"/>
              <a:t> for more information</a:t>
            </a:r>
          </a:p>
        </p:txBody>
      </p:sp>
    </p:spTree>
    <p:extLst>
      <p:ext uri="{BB962C8B-B14F-4D97-AF65-F5344CB8AC3E}">
        <p14:creationId xmlns:p14="http://schemas.microsoft.com/office/powerpoint/2010/main" val="368800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341D-4367-4A63-9708-0D0F1334ECCE}"/>
              </a:ext>
            </a:extLst>
          </p:cNvPr>
          <p:cNvSpPr>
            <a:spLocks noGrp="1"/>
          </p:cNvSpPr>
          <p:nvPr>
            <p:ph type="title"/>
          </p:nvPr>
        </p:nvSpPr>
        <p:spPr/>
        <p:txBody>
          <a:bodyPr/>
          <a:lstStyle/>
          <a:p>
            <a:r>
              <a:rPr lang="en-GB" dirty="0"/>
              <a:t>Know your numbers</a:t>
            </a:r>
          </a:p>
        </p:txBody>
      </p:sp>
      <p:sp>
        <p:nvSpPr>
          <p:cNvPr id="3" name="Content Placeholder 2">
            <a:extLst>
              <a:ext uri="{FF2B5EF4-FFF2-40B4-BE49-F238E27FC236}">
                <a16:creationId xmlns:a16="http://schemas.microsoft.com/office/drawing/2014/main" id="{EA402CB4-9309-4B04-A844-2A1983B3FD28}"/>
              </a:ext>
            </a:extLst>
          </p:cNvPr>
          <p:cNvSpPr>
            <a:spLocks noGrp="1"/>
          </p:cNvSpPr>
          <p:nvPr>
            <p:ph idx="1"/>
          </p:nvPr>
        </p:nvSpPr>
        <p:spPr/>
        <p:txBody>
          <a:bodyPr/>
          <a:lstStyle/>
          <a:p>
            <a:pPr marL="514350" indent="-514350">
              <a:buFont typeface="+mj-lt"/>
              <a:buAutoNum type="arabicPeriod" startAt="6"/>
            </a:pPr>
            <a:r>
              <a:rPr lang="en-GB" dirty="0"/>
              <a:t>Proportion of budget spent on the leadership team</a:t>
            </a:r>
          </a:p>
          <a:p>
            <a:pPr marL="514350" indent="-514350">
              <a:buFont typeface="+mj-lt"/>
              <a:buAutoNum type="arabicPeriod" startAt="6"/>
            </a:pPr>
            <a:r>
              <a:rPr lang="en-GB" dirty="0"/>
              <a:t>3- to 5-year budget projections</a:t>
            </a:r>
          </a:p>
          <a:p>
            <a:pPr marL="514350" indent="-514350">
              <a:buFont typeface="+mj-lt"/>
              <a:buAutoNum type="arabicPeriod" startAt="6"/>
            </a:pPr>
            <a:r>
              <a:rPr lang="en-GB" dirty="0"/>
              <a:t>Spend per pupil for non-pay expenditure lines compared to similar schools</a:t>
            </a:r>
          </a:p>
          <a:p>
            <a:pPr marL="514350" indent="-514350">
              <a:buFont typeface="+mj-lt"/>
              <a:buAutoNum type="arabicPeriod" startAt="6"/>
            </a:pPr>
            <a:r>
              <a:rPr lang="en-GB" dirty="0"/>
              <a:t>School improvement plan priorities and the relative cost of options</a:t>
            </a:r>
          </a:p>
          <a:p>
            <a:pPr marL="514350" indent="-514350">
              <a:buFont typeface="+mj-lt"/>
              <a:buAutoNum type="arabicPeriod" startAt="6"/>
            </a:pPr>
            <a:r>
              <a:rPr lang="en-GB" dirty="0"/>
              <a:t>List of contracts with costs and renewal dates</a:t>
            </a:r>
          </a:p>
        </p:txBody>
      </p:sp>
    </p:spTree>
    <p:extLst>
      <p:ext uri="{BB962C8B-B14F-4D97-AF65-F5344CB8AC3E}">
        <p14:creationId xmlns:p14="http://schemas.microsoft.com/office/powerpoint/2010/main" val="87892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EBD20-B23C-4BC9-9A44-AD2D65384166}"/>
              </a:ext>
            </a:extLst>
          </p:cNvPr>
          <p:cNvSpPr>
            <a:spLocks noGrp="1"/>
          </p:cNvSpPr>
          <p:nvPr>
            <p:ph type="title"/>
          </p:nvPr>
        </p:nvSpPr>
        <p:spPr/>
        <p:txBody>
          <a:bodyPr/>
          <a:lstStyle/>
          <a:p>
            <a:r>
              <a:rPr lang="en-GB" dirty="0"/>
              <a:t>Applying the 10 checks</a:t>
            </a:r>
          </a:p>
        </p:txBody>
      </p:sp>
      <p:sp>
        <p:nvSpPr>
          <p:cNvPr id="3" name="Content Placeholder 2">
            <a:extLst>
              <a:ext uri="{FF2B5EF4-FFF2-40B4-BE49-F238E27FC236}">
                <a16:creationId xmlns:a16="http://schemas.microsoft.com/office/drawing/2014/main" id="{330EB73A-49A2-4932-93FA-BB8D93B47CA8}"/>
              </a:ext>
            </a:extLst>
          </p:cNvPr>
          <p:cNvSpPr>
            <a:spLocks noGrp="1"/>
          </p:cNvSpPr>
          <p:nvPr>
            <p:ph idx="1"/>
          </p:nvPr>
        </p:nvSpPr>
        <p:spPr/>
        <p:txBody>
          <a:bodyPr/>
          <a:lstStyle/>
          <a:p>
            <a:r>
              <a:rPr lang="en-GB" dirty="0"/>
              <a:t>Use these 10 checks early in the annual budget planning cycle and when looking ahead at the 3- to 5-year position</a:t>
            </a:r>
          </a:p>
          <a:p>
            <a:r>
              <a:rPr lang="en-GB" dirty="0"/>
              <a:t>Adopt a joined-up approach to leadership. You should be consulting your school business professional as well as your head teacher or CEO</a:t>
            </a:r>
          </a:p>
          <a:p>
            <a:r>
              <a:rPr lang="en-GB" dirty="0"/>
              <a:t>Compare your school’s spending with other schools in similar circumstances via the DfE benchmarking site </a:t>
            </a:r>
          </a:p>
          <a:p>
            <a:r>
              <a:rPr lang="en-GB" dirty="0"/>
              <a:t>You don’t need to be a slave to these numbers, but knowing where you sit nationally might be the start of an important efficiency conversation</a:t>
            </a:r>
          </a:p>
        </p:txBody>
      </p:sp>
    </p:spTree>
    <p:extLst>
      <p:ext uri="{BB962C8B-B14F-4D97-AF65-F5344CB8AC3E}">
        <p14:creationId xmlns:p14="http://schemas.microsoft.com/office/powerpoint/2010/main" val="1166260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7B01-2A04-42DA-B8B9-BEB6B091A9B2}"/>
              </a:ext>
            </a:extLst>
          </p:cNvPr>
          <p:cNvSpPr>
            <a:spLocks noGrp="1"/>
          </p:cNvSpPr>
          <p:nvPr>
            <p:ph type="title"/>
          </p:nvPr>
        </p:nvSpPr>
        <p:spPr/>
        <p:txBody>
          <a:bodyPr/>
          <a:lstStyle/>
          <a:p>
            <a:r>
              <a:rPr lang="en-GB" dirty="0"/>
              <a:t>1. Staff pay as percentage of total expenditure</a:t>
            </a:r>
          </a:p>
        </p:txBody>
      </p:sp>
      <p:sp>
        <p:nvSpPr>
          <p:cNvPr id="3" name="Content Placeholder 2">
            <a:extLst>
              <a:ext uri="{FF2B5EF4-FFF2-40B4-BE49-F238E27FC236}">
                <a16:creationId xmlns:a16="http://schemas.microsoft.com/office/drawing/2014/main" id="{35C255E9-01B0-4F96-96D1-42C7CA396A35}"/>
              </a:ext>
            </a:extLst>
          </p:cNvPr>
          <p:cNvSpPr>
            <a:spLocks noGrp="1"/>
          </p:cNvSpPr>
          <p:nvPr>
            <p:ph idx="1"/>
          </p:nvPr>
        </p:nvSpPr>
        <p:spPr/>
        <p:txBody>
          <a:bodyPr/>
          <a:lstStyle/>
          <a:p>
            <a:pPr marL="0" indent="0">
              <a:buNone/>
            </a:pPr>
            <a:r>
              <a:rPr lang="en-GB" dirty="0"/>
              <a:t>Staff pay is the single most expensive item in the school budget. It typically represents over 70% of expenditure. </a:t>
            </a:r>
          </a:p>
          <a:p>
            <a:pPr marL="0" indent="0">
              <a:buNone/>
            </a:pPr>
            <a:r>
              <a:rPr lang="en-GB" dirty="0"/>
              <a:t>Questions you might want to ask as part of the governance challenge could include:</a:t>
            </a:r>
          </a:p>
          <a:p>
            <a:r>
              <a:rPr lang="en-GB" dirty="0"/>
              <a:t>What percentage of the budget is spent on staffing compared with similar schools?</a:t>
            </a:r>
          </a:p>
          <a:p>
            <a:r>
              <a:rPr lang="en-GB" dirty="0"/>
              <a:t>How does the percentage for teaching staff, curriculum support staff and other support staff compare with other similar schools?</a:t>
            </a:r>
          </a:p>
        </p:txBody>
      </p:sp>
    </p:spTree>
    <p:extLst>
      <p:ext uri="{BB962C8B-B14F-4D97-AF65-F5344CB8AC3E}">
        <p14:creationId xmlns:p14="http://schemas.microsoft.com/office/powerpoint/2010/main" val="244511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7B01-2A04-42DA-B8B9-BEB6B091A9B2}"/>
              </a:ext>
            </a:extLst>
          </p:cNvPr>
          <p:cNvSpPr>
            <a:spLocks noGrp="1"/>
          </p:cNvSpPr>
          <p:nvPr>
            <p:ph type="title"/>
          </p:nvPr>
        </p:nvSpPr>
        <p:spPr/>
        <p:txBody>
          <a:bodyPr/>
          <a:lstStyle/>
          <a:p>
            <a:r>
              <a:rPr lang="en-GB" dirty="0"/>
              <a:t>1. Staff pay as percentage of total expenditure</a:t>
            </a:r>
          </a:p>
        </p:txBody>
      </p:sp>
      <p:sp>
        <p:nvSpPr>
          <p:cNvPr id="3" name="Content Placeholder 2">
            <a:extLst>
              <a:ext uri="{FF2B5EF4-FFF2-40B4-BE49-F238E27FC236}">
                <a16:creationId xmlns:a16="http://schemas.microsoft.com/office/drawing/2014/main" id="{35C255E9-01B0-4F96-96D1-42C7CA396A35}"/>
              </a:ext>
            </a:extLst>
          </p:cNvPr>
          <p:cNvSpPr>
            <a:spLocks noGrp="1"/>
          </p:cNvSpPr>
          <p:nvPr>
            <p:ph idx="1"/>
          </p:nvPr>
        </p:nvSpPr>
        <p:spPr/>
        <p:txBody>
          <a:bodyPr/>
          <a:lstStyle/>
          <a:p>
            <a:r>
              <a:rPr lang="en-GB" dirty="0"/>
              <a:t>How do your school’s pupil outcomes – such as your school’s progress score – compare with other similar schools, relative to spend on staffing?</a:t>
            </a:r>
          </a:p>
          <a:p>
            <a:r>
              <a:rPr lang="en-GB" dirty="0"/>
              <a:t>What is the overall staff cost as a percentage of total income? Staffing costs over 80% of total income are considered high.</a:t>
            </a:r>
          </a:p>
          <a:p>
            <a:r>
              <a:rPr lang="en-GB" dirty="0"/>
              <a:t>If teaching costs are relatively high, is this due to the number of teachers or a relatively high proportion of highly-paid staff/leadership?</a:t>
            </a:r>
          </a:p>
          <a:p>
            <a:endParaRPr lang="en-GB" dirty="0"/>
          </a:p>
        </p:txBody>
      </p:sp>
    </p:spTree>
    <p:extLst>
      <p:ext uri="{BB962C8B-B14F-4D97-AF65-F5344CB8AC3E}">
        <p14:creationId xmlns:p14="http://schemas.microsoft.com/office/powerpoint/2010/main" val="298993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7CD5-6C0F-482B-98A6-B87BF3011A10}"/>
              </a:ext>
            </a:extLst>
          </p:cNvPr>
          <p:cNvSpPr>
            <a:spLocks noGrp="1"/>
          </p:cNvSpPr>
          <p:nvPr>
            <p:ph type="title"/>
          </p:nvPr>
        </p:nvSpPr>
        <p:spPr/>
        <p:txBody>
          <a:bodyPr/>
          <a:lstStyle/>
          <a:p>
            <a:r>
              <a:rPr lang="en-GB" dirty="0"/>
              <a:t>2. Average teacher cost</a:t>
            </a:r>
          </a:p>
        </p:txBody>
      </p:sp>
      <p:sp>
        <p:nvSpPr>
          <p:cNvPr id="3" name="Content Placeholder 2">
            <a:extLst>
              <a:ext uri="{FF2B5EF4-FFF2-40B4-BE49-F238E27FC236}">
                <a16:creationId xmlns:a16="http://schemas.microsoft.com/office/drawing/2014/main" id="{23CFB86A-2D79-4D31-A2CF-014103294058}"/>
              </a:ext>
            </a:extLst>
          </p:cNvPr>
          <p:cNvSpPr>
            <a:spLocks noGrp="1"/>
          </p:cNvSpPr>
          <p:nvPr>
            <p:ph idx="1"/>
          </p:nvPr>
        </p:nvSpPr>
        <p:spPr/>
        <p:txBody>
          <a:bodyPr/>
          <a:lstStyle/>
          <a:p>
            <a:pPr marL="0" indent="0">
              <a:buNone/>
            </a:pPr>
            <a:r>
              <a:rPr lang="en-GB" dirty="0"/>
              <a:t>This measure is calculated by dividing the total teaching cost by the full-time equivalent (FTE) number of teachers.</a:t>
            </a:r>
          </a:p>
          <a:p>
            <a:pPr marL="0" indent="0">
              <a:buNone/>
            </a:pPr>
            <a:r>
              <a:rPr lang="en-GB" dirty="0"/>
              <a:t>You might want to ask:</a:t>
            </a:r>
          </a:p>
          <a:p>
            <a:r>
              <a:rPr lang="en-GB" dirty="0"/>
              <a:t>If the average teacher cost is high in comparison with other similar schools, why is this? Is this due to:</a:t>
            </a:r>
          </a:p>
          <a:p>
            <a:pPr lvl="1"/>
            <a:r>
              <a:rPr lang="en-GB" dirty="0">
                <a:solidFill>
                  <a:srgbClr val="455560"/>
                </a:solidFill>
                <a:latin typeface="Leelawadee" panose="020B0502040204020203" pitchFamily="34" charset="-34"/>
                <a:cs typeface="Leelawadee" panose="020B0502040204020203" pitchFamily="34" charset="-34"/>
              </a:rPr>
              <a:t>the staffing grade profile, such as a high number of staff on the upper pay scale, or</a:t>
            </a:r>
          </a:p>
          <a:p>
            <a:pPr lvl="1"/>
            <a:r>
              <a:rPr lang="en-GB" dirty="0">
                <a:solidFill>
                  <a:srgbClr val="455560"/>
                </a:solidFill>
                <a:latin typeface="Leelawadee" panose="020B0502040204020203" pitchFamily="34" charset="-34"/>
                <a:cs typeface="Leelawadee" panose="020B0502040204020203" pitchFamily="34" charset="-34"/>
              </a:rPr>
              <a:t>the responsibilities structure in the school, such as the Teaching and Learning Responsibility (TLR) scale, or</a:t>
            </a:r>
          </a:p>
          <a:p>
            <a:pPr lvl="1"/>
            <a:r>
              <a:rPr lang="en-GB" dirty="0">
                <a:solidFill>
                  <a:srgbClr val="455560"/>
                </a:solidFill>
                <a:latin typeface="Leelawadee" panose="020B0502040204020203" pitchFamily="34" charset="-34"/>
                <a:cs typeface="Leelawadee" panose="020B0502040204020203" pitchFamily="34" charset="-34"/>
              </a:rPr>
              <a:t>another reason?</a:t>
            </a:r>
          </a:p>
          <a:p>
            <a:endParaRPr lang="en-GB" dirty="0"/>
          </a:p>
        </p:txBody>
      </p:sp>
    </p:spTree>
    <p:extLst>
      <p:ext uri="{BB962C8B-B14F-4D97-AF65-F5344CB8AC3E}">
        <p14:creationId xmlns:p14="http://schemas.microsoft.com/office/powerpoint/2010/main" val="1256445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DDE0D-36EB-4783-A48E-36C1991376ED}"/>
              </a:ext>
            </a:extLst>
          </p:cNvPr>
          <p:cNvSpPr>
            <a:spLocks noGrp="1"/>
          </p:cNvSpPr>
          <p:nvPr>
            <p:ph type="title"/>
          </p:nvPr>
        </p:nvSpPr>
        <p:spPr/>
        <p:txBody>
          <a:bodyPr/>
          <a:lstStyle/>
          <a:p>
            <a:r>
              <a:rPr lang="en-GB" dirty="0"/>
              <a:t>3. Pupil-to-teacher ratio (PTR)</a:t>
            </a:r>
          </a:p>
        </p:txBody>
      </p:sp>
      <p:sp>
        <p:nvSpPr>
          <p:cNvPr id="3" name="Content Placeholder 2">
            <a:extLst>
              <a:ext uri="{FF2B5EF4-FFF2-40B4-BE49-F238E27FC236}">
                <a16:creationId xmlns:a16="http://schemas.microsoft.com/office/drawing/2014/main" id="{1C58E1DD-9A3E-4F64-925E-1AC04ED2E6D8}"/>
              </a:ext>
            </a:extLst>
          </p:cNvPr>
          <p:cNvSpPr>
            <a:spLocks noGrp="1"/>
          </p:cNvSpPr>
          <p:nvPr>
            <p:ph idx="1"/>
          </p:nvPr>
        </p:nvSpPr>
        <p:spPr/>
        <p:txBody>
          <a:bodyPr anchor="t"/>
          <a:lstStyle/>
          <a:p>
            <a:pPr marL="0" indent="0">
              <a:buNone/>
            </a:pPr>
            <a:r>
              <a:rPr lang="en-GB" dirty="0"/>
              <a:t>The pupil-to-teacher ratio (PTR) is calculated by dividing the number of FTE pupils on roll by the total number of FTE teachers. A relatively low PTR could suggest small class sizes.</a:t>
            </a:r>
          </a:p>
          <a:p>
            <a:pPr marL="0" indent="0">
              <a:buNone/>
            </a:pPr>
            <a:r>
              <a:rPr lang="en-GB" dirty="0"/>
              <a:t>As well as benchmarking the PTR, you may want to review the average PTR and pupil to adult (teachers and support staff) ratios in other schools and academies.</a:t>
            </a:r>
          </a:p>
          <a:p>
            <a:pPr marL="0" indent="0">
              <a:buNone/>
            </a:pPr>
            <a:r>
              <a:rPr lang="en-GB" dirty="0"/>
              <a:t>The ratio of pupils to all educational staff (including teaching assistants) is also relevant, especially in primary schools. </a:t>
            </a:r>
          </a:p>
          <a:p>
            <a:pPr marL="0" indent="0">
              <a:buNone/>
            </a:pPr>
            <a:r>
              <a:rPr lang="en-GB" dirty="0">
                <a:latin typeface="Leelawadee"/>
                <a:cs typeface="Leelawadee"/>
              </a:rPr>
              <a:t>Research findings suggest  teaching assistants are a ‘high cost’ intervention with a mixed impact on pupil education</a:t>
            </a:r>
            <a:r>
              <a:rPr lang="en-GB" dirty="0"/>
              <a:t/>
            </a:r>
            <a:br>
              <a:rPr lang="en-GB" dirty="0"/>
            </a:br>
            <a:r>
              <a:rPr lang="en-GB" dirty="0">
                <a:latin typeface="Leelawadee"/>
                <a:cs typeface="Leelawadee"/>
              </a:rPr>
              <a:t>levels, depending upon how they are deployed.</a:t>
            </a:r>
          </a:p>
        </p:txBody>
      </p:sp>
    </p:spTree>
    <p:extLst>
      <p:ext uri="{BB962C8B-B14F-4D97-AF65-F5344CB8AC3E}">
        <p14:creationId xmlns:p14="http://schemas.microsoft.com/office/powerpoint/2010/main" val="31121510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eeting document" ma:contentTypeID="0x01010900A72406D7A9CD104FB7C630569E37EC3A009B48355F74F7AD4383F1DA863C9657FC" ma:contentTypeVersion="6" ma:contentTypeDescription="Content that is related to a meeting/event that takes place on a given date" ma:contentTypeScope="" ma:versionID="cb2b8423dad8413fea1c315be0626340">
  <xsd:schema xmlns:xsd="http://www.w3.org/2001/XMLSchema" xmlns:xs="http://www.w3.org/2001/XMLSchema" xmlns:p="http://schemas.microsoft.com/office/2006/metadata/properties" xmlns:ns2="5fc1dadc-d582-4d6a-a214-1e1d79dd4a4b" xmlns:ns3="752b11a6-21de-4b07-b234-b06db690d7c7" targetNamespace="http://schemas.microsoft.com/office/2006/metadata/properties" ma:root="true" ma:fieldsID="80f2ce926d2eb3eb0bf26ea1353dd7a7" ns2:_="" ns3:_="">
    <xsd:import namespace="5fc1dadc-d582-4d6a-a214-1e1d79dd4a4b"/>
    <xsd:import namespace="752b11a6-21de-4b07-b234-b06db690d7c7"/>
    <xsd:element name="properties">
      <xsd:complexType>
        <xsd:sequence>
          <xsd:element name="documentManagement">
            <xsd:complexType>
              <xsd:all>
                <xsd:element ref="ns2:Name_x0020_of_x0020_meeting_x002f_event"/>
                <xsd:element ref="ns2:Date_x0020_of_x0020_meeting_x002f_event" minOccurs="0"/>
                <xsd:element ref="ns2:Document_x0020_typ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c1dadc-d582-4d6a-a214-1e1d79dd4a4b" elementFormDefault="qualified">
    <xsd:import namespace="http://schemas.microsoft.com/office/2006/documentManagement/types"/>
    <xsd:import namespace="http://schemas.microsoft.com/office/infopath/2007/PartnerControls"/>
    <xsd:element name="Name_x0020_of_x0020_meeting_x002f_event" ma:index="8" ma:displayName="Name of meeting/event" ma:default="Choose name" ma:format="Dropdown" ma:internalName="Name_x0020_of_x0020_meeting_x002F_event">
      <xsd:simpleType>
        <xsd:union memberTypes="dms:Text">
          <xsd:simpleType>
            <xsd:restriction base="dms:Choice">
              <xsd:enumeration value="Choose name"/>
              <xsd:enumeration value="SLT"/>
              <xsd:enumeration value="DfE: AFASG"/>
              <xsd:enumeration value="DfE: Efficiency SAFG"/>
              <xsd:enumeration value="DfE: Financial Reporting Board"/>
              <xsd:enumeration value="DfE: SAFG"/>
              <xsd:enumeration value="IDPE conference"/>
              <xsd:enumeration value="ISBL national conference"/>
              <xsd:enumeration value="ISBL regional conference"/>
              <xsd:enumeration value="Trustees – Audit Committee"/>
              <xsd:enumeration value="Trustees – Board"/>
              <xsd:enumeration value="Trustees – Nominations Committee"/>
              <xsd:enumeration value="Trustees – Remuneration Committee"/>
            </xsd:restriction>
          </xsd:simpleType>
        </xsd:union>
      </xsd:simpleType>
    </xsd:element>
    <xsd:element name="Date_x0020_of_x0020_meeting_x002f_event" ma:index="9" nillable="true" ma:displayName="Date of meeting/event" ma:format="DateOnly" ma:indexed="true" ma:internalName="Date_x0020_of_x0020_meeting_x002F_event">
      <xsd:simpleType>
        <xsd:restriction base="dms:DateTime"/>
      </xsd:simpleType>
    </xsd:element>
    <xsd:element name="Document_x0020_type" ma:index="10" nillable="true" ma:displayName="Document type" ma:default="Choose document type" ma:format="Dropdown" ma:internalName="Document_x0020_type">
      <xsd:simpleType>
        <xsd:restriction base="dms:Choice">
          <xsd:enumeration value="Choose document type"/>
          <xsd:enumeration value="Agenda/programme"/>
          <xsd:enumeration value="Form/template"/>
          <xsd:enumeration value="Minutes"/>
          <xsd:enumeration value="Presentation"/>
          <xsd:enumeration value="Report/paper"/>
        </xsd:restriction>
      </xsd:simpleType>
    </xsd:element>
  </xsd:schema>
  <xsd:schema xmlns:xsd="http://www.w3.org/2001/XMLSchema" xmlns:xs="http://www.w3.org/2001/XMLSchema" xmlns:dms="http://schemas.microsoft.com/office/2006/documentManagement/types" xmlns:pc="http://schemas.microsoft.com/office/infopath/2007/PartnerControls" targetNamespace="752b11a6-21de-4b07-b234-b06db690d7c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_x0020_of_x0020_meeting_x002f_event xmlns="5fc1dadc-d582-4d6a-a214-1e1d79dd4a4b">2019-09-18T23:00:00+00:00</Date_x0020_of_x0020_meeting_x002f_event>
    <Name_x0020_of_x0020_meeting_x002f_event xmlns="5fc1dadc-d582-4d6a-a214-1e1d79dd4a4b">Governors for Schools</Name_x0020_of_x0020_meeting_x002f_event>
    <Document_x0020_type xmlns="5fc1dadc-d582-4d6a-a214-1e1d79dd4a4b">Presentation</Document_x0020_type>
  </documentManagement>
</p:properties>
</file>

<file path=customXml/itemProps1.xml><?xml version="1.0" encoding="utf-8"?>
<ds:datastoreItem xmlns:ds="http://schemas.openxmlformats.org/officeDocument/2006/customXml" ds:itemID="{D21CE449-E6E6-4755-8911-A23427484AFE}">
  <ds:schemaRefs>
    <ds:schemaRef ds:uri="5fc1dadc-d582-4d6a-a214-1e1d79dd4a4b"/>
    <ds:schemaRef ds:uri="752b11a6-21de-4b07-b234-b06db690d7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6F3A459-B24C-4590-9EA3-4A2EE4806075}">
  <ds:schemaRefs>
    <ds:schemaRef ds:uri="http://schemas.microsoft.com/sharepoint/v3/contenttype/forms"/>
  </ds:schemaRefs>
</ds:datastoreItem>
</file>

<file path=customXml/itemProps3.xml><?xml version="1.0" encoding="utf-8"?>
<ds:datastoreItem xmlns:ds="http://schemas.openxmlformats.org/officeDocument/2006/customXml" ds:itemID="{A568A641-7765-48C3-890E-61828C75FCD6}">
  <ds:schemaRefs>
    <ds:schemaRef ds:uri="http://purl.org/dc/elements/1.1/"/>
    <ds:schemaRef ds:uri="http://schemas.microsoft.com/office/2006/metadata/properties"/>
    <ds:schemaRef ds:uri="http://schemas.microsoft.com/office/infopath/2007/PartnerControls"/>
    <ds:schemaRef ds:uri="http://schemas.microsoft.com/office/2006/documentManagement/types"/>
    <ds:schemaRef ds:uri="752b11a6-21de-4b07-b234-b06db690d7c7"/>
    <ds:schemaRef ds:uri="http://purl.org/dc/dcmitype/"/>
    <ds:schemaRef ds:uri="http://schemas.openxmlformats.org/package/2006/metadata/core-properties"/>
    <ds:schemaRef ds:uri="5fc1dadc-d582-4d6a-a214-1e1d79dd4a4b"/>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32</TotalTime>
  <Words>1748</Words>
  <Application>Microsoft Office PowerPoint</Application>
  <PresentationFormat>Widescreen</PresentationFormat>
  <Paragraphs>226</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Leelawadee</vt:lpstr>
      <vt:lpstr>Office Theme</vt:lpstr>
      <vt:lpstr>PowerPoint Presentation</vt:lpstr>
      <vt:lpstr>Financial planning and value for money</vt:lpstr>
      <vt:lpstr>Know your numbers</vt:lpstr>
      <vt:lpstr>Know your numbers</vt:lpstr>
      <vt:lpstr>Applying the 10 checks</vt:lpstr>
      <vt:lpstr>1. Staff pay as percentage of total expenditure</vt:lpstr>
      <vt:lpstr>1. Staff pay as percentage of total expenditure</vt:lpstr>
      <vt:lpstr>2. Average teacher cost</vt:lpstr>
      <vt:lpstr>3. Pupil-to-teacher ratio (PTR)</vt:lpstr>
      <vt:lpstr>3. Pupil-to-teacher ratio (PTR)</vt:lpstr>
      <vt:lpstr>4. Class sizes</vt:lpstr>
      <vt:lpstr>4. Class sizes</vt:lpstr>
      <vt:lpstr>5. Teacher contact ratio</vt:lpstr>
      <vt:lpstr>5. Teacher contact ratio</vt:lpstr>
      <vt:lpstr>6. Proportion of budget spent on the leadership team</vt:lpstr>
      <vt:lpstr>6. Proportion of budget spent on the leadership team</vt:lpstr>
      <vt:lpstr>7. 3- to 5-year budget projections</vt:lpstr>
      <vt:lpstr>7. 3- to 5-year budget projections</vt:lpstr>
      <vt:lpstr>7. 3- to 5-year budget projections</vt:lpstr>
      <vt:lpstr>8. Spend per pupil for non-pay expenditure lines compared to similar schools</vt:lpstr>
      <vt:lpstr>8. Spend per pupil for non-pay expenditure lines compared to similar schools</vt:lpstr>
      <vt:lpstr>9. School improvement plan priorities and the relative cost of options</vt:lpstr>
      <vt:lpstr>10. List of contracts with costs and renewal dates</vt:lpstr>
      <vt:lpstr>10. List of contracts with costs and renewal dates</vt:lpstr>
      <vt:lpstr>Bringing it all together through joined-up decision-making and ICFP</vt:lpstr>
      <vt:lpstr>The three pillars of education leadership</vt:lpstr>
      <vt:lpstr>Strategic prioritisation through an integrated approach to curriculum-led planning</vt:lpstr>
      <vt:lpstr>What is ICFP?</vt:lpstr>
      <vt:lpstr>What is ICFP?</vt:lpstr>
      <vt:lpstr>What metrics does ISBL use?</vt:lpstr>
      <vt:lpstr>PowerPoint Presentation</vt:lpstr>
      <vt:lpstr>I-SOT: ISBL’s unique tool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Liam Walker</dc:creator>
  <cp:lastModifiedBy>Lydia Bower</cp:lastModifiedBy>
  <cp:revision>8</cp:revision>
  <dcterms:created xsi:type="dcterms:W3CDTF">2018-11-06T14:57:33Z</dcterms:created>
  <dcterms:modified xsi:type="dcterms:W3CDTF">2019-09-24T09:46:26Z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0x01010900A72406D7A9CD104FB7C630569E37EC3A009B48355F74F7AD4383F1DA863C9657FC</vt:lpwstr>
  </property>
</Properties>
</file>